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notesMasterIdLst>
    <p:notesMasterId r:id="rId64"/>
  </p:notesMasterIdLst>
  <p:sldIdLst>
    <p:sldId id="314" r:id="rId2"/>
    <p:sldId id="257" r:id="rId3"/>
    <p:sldId id="258" r:id="rId4"/>
    <p:sldId id="259" r:id="rId5"/>
    <p:sldId id="267" r:id="rId6"/>
    <p:sldId id="260" r:id="rId7"/>
    <p:sldId id="319" r:id="rId8"/>
    <p:sldId id="268" r:id="rId9"/>
    <p:sldId id="261" r:id="rId10"/>
    <p:sldId id="320" r:id="rId11"/>
    <p:sldId id="262" r:id="rId12"/>
    <p:sldId id="321" r:id="rId13"/>
    <p:sldId id="269" r:id="rId14"/>
    <p:sldId id="263" r:id="rId15"/>
    <p:sldId id="264" r:id="rId16"/>
    <p:sldId id="265" r:id="rId17"/>
    <p:sldId id="270" r:id="rId18"/>
    <p:sldId id="271" r:id="rId19"/>
    <p:sldId id="272" r:id="rId20"/>
    <p:sldId id="273" r:id="rId21"/>
    <p:sldId id="275" r:id="rId22"/>
    <p:sldId id="276" r:id="rId23"/>
    <p:sldId id="277" r:id="rId24"/>
    <p:sldId id="278" r:id="rId25"/>
    <p:sldId id="279" r:id="rId26"/>
    <p:sldId id="280" r:id="rId27"/>
    <p:sldId id="281" r:id="rId28"/>
    <p:sldId id="282" r:id="rId29"/>
    <p:sldId id="285" r:id="rId30"/>
    <p:sldId id="286" r:id="rId31"/>
    <p:sldId id="287" r:id="rId32"/>
    <p:sldId id="324"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25" r:id="rId47"/>
    <p:sldId id="301" r:id="rId48"/>
    <p:sldId id="302" r:id="rId49"/>
    <p:sldId id="315" r:id="rId50"/>
    <p:sldId id="304" r:id="rId51"/>
    <p:sldId id="305" r:id="rId52"/>
    <p:sldId id="306" r:id="rId53"/>
    <p:sldId id="322" r:id="rId54"/>
    <p:sldId id="307" r:id="rId55"/>
    <p:sldId id="316" r:id="rId56"/>
    <p:sldId id="317" r:id="rId57"/>
    <p:sldId id="309" r:id="rId58"/>
    <p:sldId id="323" r:id="rId59"/>
    <p:sldId id="310" r:id="rId60"/>
    <p:sldId id="311" r:id="rId61"/>
    <p:sldId id="312" r:id="rId62"/>
    <p:sldId id="313" r:id="rId6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69" autoAdjust="0"/>
  </p:normalViewPr>
  <p:slideViewPr>
    <p:cSldViewPr>
      <p:cViewPr varScale="1">
        <p:scale>
          <a:sx n="90" d="100"/>
          <a:sy n="90" d="100"/>
        </p:scale>
        <p:origin x="1234" y="77"/>
      </p:cViewPr>
      <p:guideLst>
        <p:guide orient="horz" pos="2160"/>
        <p:guide pos="2880"/>
      </p:guideLst>
    </p:cSldViewPr>
  </p:slideViewPr>
  <p:outlineViewPr>
    <p:cViewPr>
      <p:scale>
        <a:sx n="33" d="100"/>
        <a:sy n="33" d="100"/>
      </p:scale>
      <p:origin x="0" y="2797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A6D677-2D18-4B71-AAB0-62D6EA864D90}" type="datetimeFigureOut">
              <a:rPr lang="en-IN" smtClean="0"/>
              <a:t>17-02-2025</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9C031B-6CD5-409E-A58E-3DE5E640E83D}" type="slidenum">
              <a:rPr lang="en-IN" smtClean="0"/>
              <a:t>‹#›</a:t>
            </a:fld>
            <a:endParaRPr lang="en-IN"/>
          </a:p>
        </p:txBody>
      </p:sp>
    </p:spTree>
    <p:extLst>
      <p:ext uri="{BB962C8B-B14F-4D97-AF65-F5344CB8AC3E}">
        <p14:creationId xmlns:p14="http://schemas.microsoft.com/office/powerpoint/2010/main" val="592915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099C031B-6CD5-409E-A58E-3DE5E640E83D}" type="slidenum">
              <a:rPr lang="en-IN" smtClean="0"/>
              <a:t>23</a:t>
            </a:fld>
            <a:endParaRPr lang="en-IN"/>
          </a:p>
        </p:txBody>
      </p:sp>
    </p:spTree>
    <p:extLst>
      <p:ext uri="{BB962C8B-B14F-4D97-AF65-F5344CB8AC3E}">
        <p14:creationId xmlns:p14="http://schemas.microsoft.com/office/powerpoint/2010/main" val="5070541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1F657F6F-44BC-4C75-8018-1EAF67882115}" type="datetimeFigureOut">
              <a:rPr lang="en-IN" smtClean="0"/>
              <a:t>17-02-2025</a:t>
            </a:fld>
            <a:endParaRPr lang="en-IN"/>
          </a:p>
        </p:txBody>
      </p:sp>
      <p:sp>
        <p:nvSpPr>
          <p:cNvPr id="19" name="Footer Placeholder 18"/>
          <p:cNvSpPr>
            <a:spLocks noGrp="1"/>
          </p:cNvSpPr>
          <p:nvPr>
            <p:ph type="ftr" sz="quarter" idx="11"/>
          </p:nvPr>
        </p:nvSpPr>
        <p:spPr/>
        <p:txBody>
          <a:bodyPr/>
          <a:lstStyle/>
          <a:p>
            <a:endParaRPr lang="en-IN"/>
          </a:p>
        </p:txBody>
      </p:sp>
      <p:sp>
        <p:nvSpPr>
          <p:cNvPr id="27" name="Slide Number Placeholder 26"/>
          <p:cNvSpPr>
            <a:spLocks noGrp="1"/>
          </p:cNvSpPr>
          <p:nvPr>
            <p:ph type="sldNum" sz="quarter" idx="12"/>
          </p:nvPr>
        </p:nvSpPr>
        <p:spPr/>
        <p:txBody>
          <a:bodyPr/>
          <a:lstStyle/>
          <a:p>
            <a:fld id="{09B13949-33CF-4093-94D1-D79067159F89}" type="slidenum">
              <a:rPr lang="en-IN" smtClean="0"/>
              <a:t>‹#›</a:t>
            </a:fld>
            <a:endParaRPr lang="en-IN"/>
          </a:p>
        </p:txBody>
      </p:sp>
    </p:spTree>
  </p:cSld>
  <p:clrMapOvr>
    <a:overrideClrMapping bg1="dk1" tx1="lt1" bg2="dk2" tx2="lt2" accent1="accent1" accent2="accent2" accent3="accent3" accent4="accent4" accent5="accent5" accent6="accent6" hlink="hlink" folHlink="folHlink"/>
  </p:clrMapOvr>
  <p:transition spd="med">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F657F6F-44BC-4C75-8018-1EAF67882115}" type="datetimeFigureOut">
              <a:rPr lang="en-IN" smtClean="0"/>
              <a:t>17-02-2025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9B13949-33CF-4093-94D1-D79067159F89}" type="slidenum">
              <a:rPr lang="en-IN" smtClean="0"/>
              <a:t>‹#›</a:t>
            </a:fld>
            <a:endParaRPr lang="en-IN"/>
          </a:p>
        </p:txBody>
      </p:sp>
    </p:spTree>
  </p:cSld>
  <p:clrMapOvr>
    <a:masterClrMapping/>
  </p:clrMapOvr>
  <p:transition spd="med">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1F657F6F-44BC-4C75-8018-1EAF67882115}" type="datetimeFigureOut">
              <a:rPr lang="en-IN" smtClean="0"/>
              <a:t>17-02-2025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9B13949-33CF-4093-94D1-D79067159F89}" type="slidenum">
              <a:rPr lang="en-IN" smtClean="0"/>
              <a:t>‹#›</a:t>
            </a:fld>
            <a:endParaRPr lang="en-IN"/>
          </a:p>
        </p:txBody>
      </p:sp>
    </p:spTree>
  </p:cSld>
  <p:clrMapOvr>
    <a:overrideClrMapping bg1="dk1" tx1="lt1" bg2="dk2" tx2="lt2" accent1="accent1" accent2="accent2" accent3="accent3" accent4="accent4" accent5="accent5" accent6="accent6" hlink="hlink" folHlink="folHlink"/>
  </p:clrMapOvr>
  <p:transition spd="med">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F657F6F-44BC-4C75-8018-1EAF67882115}" type="datetimeFigureOut">
              <a:rPr lang="en-IN" smtClean="0"/>
              <a:t>17-02-2025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9B13949-33CF-4093-94D1-D79067159F89}" type="slidenum">
              <a:rPr lang="en-IN" smtClean="0"/>
              <a:t>‹#›</a:t>
            </a:fld>
            <a:endParaRPr lang="en-IN"/>
          </a:p>
        </p:txBody>
      </p:sp>
    </p:spTree>
  </p:cSld>
  <p:clrMapOvr>
    <a:masterClrMapping/>
  </p:clrMapOvr>
  <p:transition spd="med">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1F657F6F-44BC-4C75-8018-1EAF67882115}" type="datetimeFigureOut">
              <a:rPr lang="en-IN" smtClean="0"/>
              <a:t>17-02-2025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09B13949-33CF-4093-94D1-D79067159F89}" type="slidenum">
              <a:rPr lang="en-IN" smtClean="0"/>
              <a:t>‹#›</a:t>
            </a:fld>
            <a:endParaRPr lang="en-IN"/>
          </a:p>
        </p:txBody>
      </p:sp>
    </p:spTree>
  </p:cSld>
  <p:clrMapOvr>
    <a:masterClrMapping/>
  </p:clrMapOvr>
  <p:transition spd="med">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1F657F6F-44BC-4C75-8018-1EAF67882115}" type="datetimeFigureOut">
              <a:rPr lang="en-IN" smtClean="0"/>
              <a:t>17-02-2025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9B13949-33CF-4093-94D1-D79067159F89}" type="slidenum">
              <a:rPr lang="en-IN" smtClean="0"/>
              <a:t>‹#›</a:t>
            </a:fld>
            <a:endParaRPr lang="en-IN"/>
          </a:p>
        </p:txBody>
      </p:sp>
    </p:spTree>
  </p:cSld>
  <p:clrMapOvr>
    <a:masterClrMapping/>
  </p:clrMapOvr>
  <p:transition spd="med">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657F6F-44BC-4C75-8018-1EAF67882115}" type="datetimeFigureOut">
              <a:rPr lang="en-IN" smtClean="0"/>
              <a:t>17-02-2025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09B13949-33CF-4093-94D1-D79067159F89}" type="slidenum">
              <a:rPr lang="en-IN" smtClean="0"/>
              <a:t>‹#›</a:t>
            </a:fld>
            <a:endParaRPr lang="en-IN"/>
          </a:p>
        </p:txBody>
      </p:sp>
    </p:spTree>
  </p:cSld>
  <p:clrMapOvr>
    <a:masterClrMapping/>
  </p:clrMapOvr>
  <p:transition spd="med">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F657F6F-44BC-4C75-8018-1EAF67882115}" type="datetimeFigureOut">
              <a:rPr lang="en-IN" smtClean="0"/>
              <a:t>17-02-2025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9B13949-33CF-4093-94D1-D79067159F89}" type="slidenum">
              <a:rPr lang="en-IN" smtClean="0"/>
              <a:t>‹#›</a:t>
            </a:fld>
            <a:endParaRPr lang="en-IN"/>
          </a:p>
        </p:txBody>
      </p:sp>
    </p:spTree>
  </p:cSld>
  <p:clrMapOvr>
    <a:masterClrMapping/>
  </p:clrMapOvr>
  <p:transition spd="med">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F657F6F-44BC-4C75-8018-1EAF67882115}" type="datetimeFigureOut">
              <a:rPr lang="en-IN" smtClean="0"/>
              <a:t>17-02-2025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a:xfrm>
            <a:off x="8077200" y="6356350"/>
            <a:ext cx="609600" cy="365125"/>
          </a:xfrm>
        </p:spPr>
        <p:txBody>
          <a:bodyPr/>
          <a:lstStyle/>
          <a:p>
            <a:fld id="{09B13949-33CF-4093-94D1-D79067159F89}" type="slidenum">
              <a:rPr lang="en-IN" smtClean="0"/>
              <a:t>‹#›</a:t>
            </a:fld>
            <a:endParaRPr lang="en-IN"/>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spd="med">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F657F6F-44BC-4C75-8018-1EAF67882115}" type="datetimeFigureOut">
              <a:rPr lang="en-IN" smtClean="0"/>
              <a:t>17-02-2025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9B13949-33CF-4093-94D1-D79067159F89}" type="slidenum">
              <a:rPr lang="en-IN" smtClean="0"/>
              <a:t>‹#›</a:t>
            </a:fld>
            <a:endParaRPr lang="en-IN"/>
          </a:p>
        </p:txBody>
      </p:sp>
    </p:spTree>
  </p:cSld>
  <p:clrMapOvr>
    <a:masterClrMapping/>
  </p:clrMapOvr>
  <p:transition spd="med">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F657F6F-44BC-4C75-8018-1EAF67882115}" type="datetimeFigureOut">
              <a:rPr lang="en-IN" smtClean="0"/>
              <a:t>17-02-2025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9B13949-33CF-4093-94D1-D79067159F89}" type="slidenum">
              <a:rPr lang="en-IN" smtClean="0"/>
              <a:t>‹#›</a:t>
            </a:fld>
            <a:endParaRPr lang="en-IN"/>
          </a:p>
        </p:txBody>
      </p:sp>
    </p:spTree>
  </p:cSld>
  <p:clrMapOvr>
    <a:masterClrMapping/>
  </p:clrMapOvr>
  <p:transition spd="med">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F657F6F-44BC-4C75-8018-1EAF67882115}" type="datetimeFigureOut">
              <a:rPr lang="en-IN" smtClean="0"/>
              <a:t>17-02-2025</a:t>
            </a:fld>
            <a:endParaRPr lang="en-IN"/>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IN"/>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9B13949-33CF-4093-94D1-D79067159F89}" type="slidenum">
              <a:rPr lang="en-IN" smtClean="0"/>
              <a:t>‹#›</a:t>
            </a:fld>
            <a:endParaRPr lang="en-IN"/>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ransition spd="med">
    <p:pull/>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42.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2.xml"/><Relationship Id="rId5" Type="http://schemas.openxmlformats.org/officeDocument/2006/relationships/image" Target="../media/image84.jpeg"/><Relationship Id="rId4" Type="http://schemas.openxmlformats.org/officeDocument/2006/relationships/hyperlink" Target="http://www.motherindiagroup.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6980" y="1457400"/>
            <a:ext cx="8657508" cy="5139952"/>
          </a:xfrm>
        </p:spPr>
        <p:txBody>
          <a:bodyPr>
            <a:normAutofit fontScale="85000" lnSpcReduction="20000"/>
          </a:bodyPr>
          <a:lstStyle/>
          <a:p>
            <a:pPr marL="0" indent="0" algn="ctr">
              <a:buNone/>
            </a:pPr>
            <a:r>
              <a:rPr lang="en-IN" sz="2800" b="1" u="sng" dirty="0"/>
              <a:t>M/s. Mother India Life Spaces and Infra Engineering Limited, INDIA.</a:t>
            </a:r>
          </a:p>
          <a:p>
            <a:pPr marL="0" indent="0" algn="ctr">
              <a:buNone/>
            </a:pPr>
            <a:br>
              <a:rPr lang="en-IN" sz="2800" dirty="0"/>
            </a:br>
            <a:r>
              <a:rPr lang="en-IN" sz="2800" dirty="0"/>
              <a:t>(Deals in Exports: All Agricultural Food Products, FMCG., Construction Materials)</a:t>
            </a:r>
            <a:br>
              <a:rPr lang="en-IN" sz="2800" dirty="0"/>
            </a:br>
            <a:r>
              <a:rPr lang="en-IN" sz="2800" dirty="0"/>
              <a:t> </a:t>
            </a:r>
            <a:br>
              <a:rPr lang="en-IN" sz="2800" dirty="0"/>
            </a:br>
            <a:r>
              <a:rPr lang="en-IN" sz="2800" dirty="0"/>
              <a:t>The Reverse Buyer – Seller Meet (RBSM), </a:t>
            </a:r>
            <a:br>
              <a:rPr lang="en-IN" sz="2800" dirty="0"/>
            </a:br>
            <a:r>
              <a:rPr lang="en-IN" sz="2800" dirty="0"/>
              <a:t>‘B to B’ assembling with </a:t>
            </a:r>
            <a:br>
              <a:rPr lang="en-IN" sz="2800" dirty="0"/>
            </a:br>
            <a:r>
              <a:rPr lang="en-IN" sz="2800" dirty="0"/>
              <a:t> </a:t>
            </a:r>
            <a:br>
              <a:rPr lang="en-IN" sz="2800" dirty="0"/>
            </a:br>
            <a:r>
              <a:rPr lang="en-IN" sz="3000" b="1" u="sng" dirty="0"/>
              <a:t>M/s</a:t>
            </a:r>
            <a:r>
              <a:rPr lang="en-IN" sz="3000" b="1" u="sng" dirty="0">
                <a:effectLst/>
                <a:latin typeface="Calibri" panose="020F0502020204030204" pitchFamily="34" charset="0"/>
                <a:ea typeface="Calibri" panose="020F0502020204030204" pitchFamily="34" charset="0"/>
                <a:cs typeface="Times New Roman" panose="02020603050405020304" pitchFamily="18" charset="0"/>
              </a:rPr>
              <a:t>. Jack Maddison Holdings - South Africa</a:t>
            </a:r>
          </a:p>
          <a:p>
            <a:pPr marL="0" indent="0" algn="ctr">
              <a:buNone/>
            </a:pPr>
            <a:r>
              <a:rPr lang="en-IN" sz="2800" dirty="0"/>
              <a:t>(Deals in Imports: Food Products, &amp; Juices, Agri &amp; Processed Food, Construction Materials)</a:t>
            </a:r>
            <a:br>
              <a:rPr lang="en-IN" sz="2800" dirty="0"/>
            </a:br>
            <a:r>
              <a:rPr lang="en-IN" sz="2800" dirty="0"/>
              <a:t> </a:t>
            </a:r>
            <a:br>
              <a:rPr lang="en-IN" sz="2800" dirty="0"/>
            </a:br>
            <a:r>
              <a:rPr lang="en-IN" sz="2800" dirty="0"/>
              <a:t> </a:t>
            </a:r>
            <a:br>
              <a:rPr lang="en-IN" sz="2800" dirty="0"/>
            </a:br>
            <a:endParaRPr lang="en-IN" dirty="0"/>
          </a:p>
        </p:txBody>
      </p:sp>
      <p:pic>
        <p:nvPicPr>
          <p:cNvPr id="4098" name="Picture 2" descr="D:\logoss\631458539577761788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16262"/>
            <a:ext cx="1285021" cy="1285021"/>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D:\logoss\photo_6294306673329815004_y.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58978" y="-16262"/>
            <a:ext cx="1285022" cy="128502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D4AC3DB-3B0A-1298-6184-F16B7FA2D7BA}"/>
              </a:ext>
            </a:extLst>
          </p:cNvPr>
          <p:cNvSpPr txBox="1"/>
          <p:nvPr/>
        </p:nvSpPr>
        <p:spPr>
          <a:xfrm>
            <a:off x="1109206" y="5922752"/>
            <a:ext cx="7855282" cy="646331"/>
          </a:xfrm>
          <a:prstGeom prst="rect">
            <a:avLst/>
          </a:prstGeom>
          <a:noFill/>
        </p:spPr>
        <p:txBody>
          <a:bodyPr wrap="square">
            <a:spAutoFit/>
          </a:bodyPr>
          <a:lstStyle/>
          <a:p>
            <a:r>
              <a:rPr lang="en-IN" sz="1800" dirty="0">
                <a:latin typeface="Arial" panose="020B0604020202020204" pitchFamily="34" charset="0"/>
                <a:cs typeface="Arial" panose="020B0604020202020204" pitchFamily="34" charset="0"/>
              </a:rPr>
              <a:t>On dated: 19.02.2025, (Wednesday), 11.00 AM – 11.15 AM</a:t>
            </a:r>
            <a:br>
              <a:rPr lang="en-IN" sz="1800" dirty="0">
                <a:latin typeface="Arial" panose="020B0604020202020204" pitchFamily="34" charset="0"/>
                <a:cs typeface="Arial" panose="020B0604020202020204" pitchFamily="34" charset="0"/>
              </a:rPr>
            </a:br>
            <a:r>
              <a:rPr lang="en-IN" sz="1800" dirty="0">
                <a:latin typeface="Arial" panose="020B0604020202020204" pitchFamily="34" charset="0"/>
                <a:cs typeface="Arial" panose="020B0604020202020204" pitchFamily="34" charset="0"/>
              </a:rPr>
              <a:t> At: Venue: Hotel Radisson Blu Resorts, Visakhapatnam.</a:t>
            </a:r>
            <a:endParaRPr lang="en-IN" dirty="0">
              <a:latin typeface="Arial" panose="020B0604020202020204" pitchFamily="34" charset="0"/>
              <a:cs typeface="Arial" panose="020B0604020202020204" pitchFamily="34" charset="0"/>
            </a:endParaRPr>
          </a:p>
        </p:txBody>
      </p:sp>
      <p:pic>
        <p:nvPicPr>
          <p:cNvPr id="2" name="Realestate 5">
            <a:hlinkClick r:id="" action="ppaction://media"/>
            <a:extLst>
              <a:ext uri="{FF2B5EF4-FFF2-40B4-BE49-F238E27FC236}">
                <a16:creationId xmlns:a16="http://schemas.microsoft.com/office/drawing/2014/main" id="{C2391C42-95F9-2656-32EE-5453B5AF44D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3298" y="6298629"/>
            <a:ext cx="487363" cy="487363"/>
          </a:xfrm>
          <a:prstGeom prst="rect">
            <a:avLst/>
          </a:prstGeom>
        </p:spPr>
      </p:pic>
    </p:spTree>
    <p:extLst>
      <p:ext uri="{BB962C8B-B14F-4D97-AF65-F5344CB8AC3E}">
        <p14:creationId xmlns:p14="http://schemas.microsoft.com/office/powerpoint/2010/main" val="236880764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7" repeatCount="indefinite"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38100"/>
            <a:ext cx="8229600" cy="1143000"/>
          </a:xfrm>
        </p:spPr>
        <p:txBody>
          <a:bodyPr>
            <a:normAutofit/>
          </a:bodyPr>
          <a:lstStyle/>
          <a:p>
            <a:pPr algn="ctr"/>
            <a:r>
              <a:rPr lang="en-US" sz="3600" b="1" dirty="0"/>
              <a:t>1. Pulses</a:t>
            </a:r>
            <a:endParaRPr lang="en-IN" sz="3600" b="1" dirty="0"/>
          </a:p>
        </p:txBody>
      </p:sp>
      <p:sp>
        <p:nvSpPr>
          <p:cNvPr id="3" name="Content Placeholder 2"/>
          <p:cNvSpPr>
            <a:spLocks noGrp="1"/>
          </p:cNvSpPr>
          <p:nvPr>
            <p:ph idx="1"/>
          </p:nvPr>
        </p:nvSpPr>
        <p:spPr>
          <a:xfrm>
            <a:off x="457200" y="1628800"/>
            <a:ext cx="8229600" cy="4695800"/>
          </a:xfrm>
        </p:spPr>
        <p:txBody>
          <a:bodyPr>
            <a:normAutofit fontScale="55000" lnSpcReduction="20000"/>
          </a:bodyPr>
          <a:lstStyle/>
          <a:p>
            <a:r>
              <a:rPr lang="en-US" sz="3800" dirty="0"/>
              <a:t>Pulses are edible seeds of plants in the legume family. They are a rich source of protein, fiber, vitamins, and minerals, making them an essential part of a healthy diet. Pulses are low in fat and cholesterol-free, making them ideal for heart health and weight management. They are also a great plant-based protein source, commonly used in vegetarian and vegan diets.</a:t>
            </a:r>
          </a:p>
          <a:p>
            <a:endParaRPr lang="en-US" dirty="0"/>
          </a:p>
          <a:p>
            <a:pPr marL="0" indent="0">
              <a:buNone/>
            </a:pPr>
            <a:endParaRPr lang="en-US" dirty="0"/>
          </a:p>
          <a:p>
            <a:endParaRPr lang="en-US" b="1" dirty="0"/>
          </a:p>
          <a:p>
            <a:r>
              <a:rPr lang="en-US" b="1" dirty="0"/>
              <a:t>Lentils (Masoor, Moong, Urad, Toor, Chana)</a:t>
            </a:r>
            <a:r>
              <a:rPr lang="en-US" dirty="0"/>
              <a:t> – Quick-cooking and rich in protein.</a:t>
            </a:r>
          </a:p>
          <a:p>
            <a:r>
              <a:rPr lang="en-US" b="1" dirty="0"/>
              <a:t>Chickpeas (Kabuli Chana, Desi Chana)</a:t>
            </a:r>
            <a:r>
              <a:rPr lang="en-US" dirty="0"/>
              <a:t> – High in fiber and used in a variety of dishes.</a:t>
            </a:r>
          </a:p>
          <a:p>
            <a:r>
              <a:rPr lang="en-US" b="1" dirty="0"/>
              <a:t>Peas (Green Peas, Split Yellow Peas)</a:t>
            </a:r>
            <a:r>
              <a:rPr lang="en-US" dirty="0"/>
              <a:t> – Good for soups, stews, and curries.</a:t>
            </a:r>
          </a:p>
          <a:p>
            <a:r>
              <a:rPr lang="en-US" b="1" dirty="0"/>
              <a:t>Beans (Rajma, Black Beans, Soybeans, Navy Beans, Fava Beans)</a:t>
            </a:r>
            <a:r>
              <a:rPr lang="en-US" dirty="0"/>
              <a:t> – Packed with protein and essential nutrients.</a:t>
            </a:r>
          </a:p>
          <a:p>
            <a:endParaRPr lang="en-US" dirty="0"/>
          </a:p>
          <a:p>
            <a:endParaRPr lang="en-US" dirty="0"/>
          </a:p>
          <a:p>
            <a:r>
              <a:rPr lang="en-US" dirty="0"/>
              <a:t>High in protein and fiber</a:t>
            </a:r>
          </a:p>
          <a:p>
            <a:r>
              <a:rPr lang="en-US" dirty="0"/>
              <a:t>Low in fat and cholesterol-free</a:t>
            </a:r>
          </a:p>
          <a:p>
            <a:r>
              <a:rPr lang="en-US" dirty="0"/>
              <a:t>Rich in iron, potassium, and folate</a:t>
            </a:r>
          </a:p>
          <a:p>
            <a:r>
              <a:rPr lang="en-US" dirty="0"/>
              <a:t>Helps in digestion and weight management</a:t>
            </a:r>
          </a:p>
          <a:p>
            <a:endParaRPr lang="en-IN" dirty="0"/>
          </a:p>
        </p:txBody>
      </p:sp>
      <p:pic>
        <p:nvPicPr>
          <p:cNvPr id="1026" name="Picture 2" descr="C:\Users\I LOVE MY INDIA\Downloads\OIP (10).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3" y="4789163"/>
            <a:ext cx="3188816" cy="201384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56EA7B1-F991-EBE7-AFA2-65A02BD91512}"/>
              </a:ext>
            </a:extLst>
          </p:cNvPr>
          <p:cNvSpPr txBox="1"/>
          <p:nvPr/>
        </p:nvSpPr>
        <p:spPr>
          <a:xfrm>
            <a:off x="251520" y="3356992"/>
            <a:ext cx="4580466" cy="461665"/>
          </a:xfrm>
          <a:prstGeom prst="rect">
            <a:avLst/>
          </a:prstGeom>
          <a:noFill/>
        </p:spPr>
        <p:txBody>
          <a:bodyPr wrap="square">
            <a:spAutoFit/>
          </a:bodyPr>
          <a:lstStyle/>
          <a:p>
            <a:pPr marL="0" indent="0">
              <a:buNone/>
            </a:pPr>
            <a:r>
              <a:rPr lang="en-US" sz="2400" b="1" dirty="0"/>
              <a:t>Types of Pulses:</a:t>
            </a:r>
          </a:p>
        </p:txBody>
      </p:sp>
      <p:sp>
        <p:nvSpPr>
          <p:cNvPr id="7" name="TextBox 6">
            <a:extLst>
              <a:ext uri="{FF2B5EF4-FFF2-40B4-BE49-F238E27FC236}">
                <a16:creationId xmlns:a16="http://schemas.microsoft.com/office/drawing/2014/main" id="{7C348BCD-B8C4-ACE5-BFE9-58F34EBA4784}"/>
              </a:ext>
            </a:extLst>
          </p:cNvPr>
          <p:cNvSpPr txBox="1"/>
          <p:nvPr/>
        </p:nvSpPr>
        <p:spPr>
          <a:xfrm>
            <a:off x="251520" y="4509120"/>
            <a:ext cx="4580466" cy="830997"/>
          </a:xfrm>
          <a:prstGeom prst="rect">
            <a:avLst/>
          </a:prstGeom>
          <a:noFill/>
        </p:spPr>
        <p:txBody>
          <a:bodyPr wrap="square">
            <a:spAutoFit/>
          </a:bodyPr>
          <a:lstStyle/>
          <a:p>
            <a:pPr marL="0" indent="0">
              <a:buNone/>
            </a:pPr>
            <a:endParaRPr lang="en-US" sz="2400" dirty="0"/>
          </a:p>
          <a:p>
            <a:r>
              <a:rPr lang="en-US" sz="2400" b="1" dirty="0"/>
              <a:t>Nutritional Benefits:</a:t>
            </a:r>
          </a:p>
        </p:txBody>
      </p:sp>
      <p:sp>
        <p:nvSpPr>
          <p:cNvPr id="6" name="TextBox 5">
            <a:extLst>
              <a:ext uri="{FF2B5EF4-FFF2-40B4-BE49-F238E27FC236}">
                <a16:creationId xmlns:a16="http://schemas.microsoft.com/office/drawing/2014/main" id="{550DECA2-CEC5-6B99-EF49-BE08A832C3A4}"/>
              </a:ext>
            </a:extLst>
          </p:cNvPr>
          <p:cNvSpPr txBox="1"/>
          <p:nvPr/>
        </p:nvSpPr>
        <p:spPr>
          <a:xfrm>
            <a:off x="4384022" y="1080799"/>
            <a:ext cx="4580466" cy="369332"/>
          </a:xfrm>
          <a:prstGeom prst="rect">
            <a:avLst/>
          </a:prstGeom>
          <a:noFill/>
        </p:spPr>
        <p:txBody>
          <a:bodyPr wrap="square">
            <a:spAutoFit/>
          </a:bodyPr>
          <a:lstStyle/>
          <a:p>
            <a:r>
              <a:rPr lang="en-US" sz="1800" b="1" dirty="0">
                <a:solidFill>
                  <a:srgbClr val="FF0000"/>
                </a:solidFill>
              </a:rPr>
              <a:t>A Rich Source of Protein &amp; Nutrition</a:t>
            </a:r>
            <a:endParaRPr lang="en-IN" dirty="0">
              <a:solidFill>
                <a:srgbClr val="FF0000"/>
              </a:solidFill>
            </a:endParaRPr>
          </a:p>
        </p:txBody>
      </p:sp>
    </p:spTree>
    <p:extLst>
      <p:ext uri="{BB962C8B-B14F-4D97-AF65-F5344CB8AC3E}">
        <p14:creationId xmlns:p14="http://schemas.microsoft.com/office/powerpoint/2010/main" val="892088090"/>
      </p:ext>
    </p:extLst>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73336" y="-185251"/>
            <a:ext cx="8229600" cy="1143000"/>
          </a:xfrm>
        </p:spPr>
        <p:txBody>
          <a:bodyPr/>
          <a:lstStyle/>
          <a:p>
            <a:pPr algn="ctr"/>
            <a:r>
              <a:rPr lang="en-US" b="1" dirty="0"/>
              <a:t>2. Grains</a:t>
            </a:r>
            <a:endParaRPr lang="en-IN" dirty="0"/>
          </a:p>
        </p:txBody>
      </p:sp>
      <p:sp>
        <p:nvSpPr>
          <p:cNvPr id="2" name="Content Placeholder 1"/>
          <p:cNvSpPr>
            <a:spLocks noGrp="1"/>
          </p:cNvSpPr>
          <p:nvPr>
            <p:ph idx="1"/>
          </p:nvPr>
        </p:nvSpPr>
        <p:spPr>
          <a:xfrm>
            <a:off x="153781" y="1878605"/>
            <a:ext cx="8579296" cy="575121"/>
          </a:xfrm>
        </p:spPr>
        <p:txBody>
          <a:bodyPr>
            <a:normAutofit fontScale="25000" lnSpcReduction="20000"/>
          </a:bodyPr>
          <a:lstStyle/>
          <a:p>
            <a:pPr marL="0" indent="0">
              <a:buNone/>
            </a:pPr>
            <a:endParaRPr lang="en-US" sz="5600" dirty="0"/>
          </a:p>
          <a:p>
            <a:pPr marL="0" indent="0">
              <a:buNone/>
            </a:pPr>
            <a:endParaRPr lang="en-US" sz="5600" b="1" dirty="0"/>
          </a:p>
          <a:p>
            <a:pPr marL="0" indent="0">
              <a:buNone/>
            </a:pPr>
            <a:endParaRPr lang="en-US" sz="5600" b="1" dirty="0"/>
          </a:p>
          <a:p>
            <a:pPr marL="0" indent="0">
              <a:buNone/>
            </a:pPr>
            <a:endParaRPr lang="en-US" sz="5600" b="1" dirty="0"/>
          </a:p>
          <a:p>
            <a:pPr marL="0" indent="0">
              <a:buNone/>
            </a:pPr>
            <a:r>
              <a:rPr lang="en-US" sz="5600" b="1" dirty="0"/>
              <a:t>Whole Grains</a:t>
            </a:r>
            <a:r>
              <a:rPr lang="en-US" sz="5600" dirty="0"/>
              <a:t> – Contain the entire grain kernel (bran, germ, and endosperm), making them highly nutritious. Examples:</a:t>
            </a:r>
          </a:p>
          <a:p>
            <a:pPr lvl="1"/>
            <a:r>
              <a:rPr lang="en-US" sz="5600" b="1" dirty="0"/>
              <a:t>Wheat</a:t>
            </a:r>
            <a:r>
              <a:rPr lang="en-US" sz="5600" dirty="0"/>
              <a:t> (Whole wheat, bulgur)</a:t>
            </a:r>
          </a:p>
          <a:p>
            <a:pPr lvl="1"/>
            <a:r>
              <a:rPr lang="en-US" sz="5600" b="1" dirty="0"/>
              <a:t>Rice</a:t>
            </a:r>
            <a:r>
              <a:rPr lang="en-US" sz="5600" dirty="0"/>
              <a:t> (Brown rice, red rice, black rice)</a:t>
            </a:r>
          </a:p>
          <a:p>
            <a:pPr lvl="1"/>
            <a:r>
              <a:rPr lang="en-US" sz="5600" b="1" dirty="0"/>
              <a:t>Oats</a:t>
            </a:r>
            <a:endParaRPr lang="en-US" sz="5600" dirty="0"/>
          </a:p>
          <a:p>
            <a:pPr lvl="1"/>
            <a:r>
              <a:rPr lang="en-US" sz="5600" b="1" dirty="0"/>
              <a:t>Quinoa</a:t>
            </a:r>
            <a:endParaRPr lang="en-US" sz="5600" dirty="0"/>
          </a:p>
          <a:p>
            <a:pPr lvl="1"/>
            <a:r>
              <a:rPr lang="en-US" sz="5600" b="1" dirty="0"/>
              <a:t>Barley</a:t>
            </a:r>
            <a:endParaRPr lang="en-US" sz="5600" dirty="0"/>
          </a:p>
          <a:p>
            <a:pPr lvl="1"/>
            <a:r>
              <a:rPr lang="en-US" sz="5600" b="1" dirty="0"/>
              <a:t>Millets</a:t>
            </a:r>
            <a:r>
              <a:rPr lang="en-US" sz="5600" dirty="0"/>
              <a:t> (Ragi, Bajra, Jowar)</a:t>
            </a:r>
          </a:p>
          <a:p>
            <a:pPr marL="0" indent="0">
              <a:buNone/>
            </a:pPr>
            <a:endParaRPr lang="en-US" sz="5600" b="1" dirty="0"/>
          </a:p>
          <a:p>
            <a:pPr marL="0" indent="0">
              <a:buNone/>
            </a:pPr>
            <a:r>
              <a:rPr lang="en-US" sz="5600" b="1" dirty="0"/>
              <a:t>Refined Grains</a:t>
            </a:r>
            <a:r>
              <a:rPr lang="en-US" sz="5600" dirty="0"/>
              <a:t> – Processed to remove the bran and germ, resulting in a finer texture but lower nutritional value. Examples:</a:t>
            </a:r>
          </a:p>
          <a:p>
            <a:pPr lvl="1"/>
            <a:r>
              <a:rPr lang="en-US" sz="5600" b="1" dirty="0"/>
              <a:t>White Rice</a:t>
            </a:r>
            <a:endParaRPr lang="en-US" sz="5600" dirty="0"/>
          </a:p>
          <a:p>
            <a:pPr lvl="1"/>
            <a:r>
              <a:rPr lang="en-US" sz="5600" b="1" dirty="0"/>
              <a:t>White Flour (Maida)</a:t>
            </a:r>
            <a:endParaRPr lang="en-US" sz="5600" dirty="0"/>
          </a:p>
          <a:p>
            <a:pPr lvl="1"/>
            <a:r>
              <a:rPr lang="en-US" sz="5600" b="1" dirty="0"/>
              <a:t>Cornstarch</a:t>
            </a:r>
          </a:p>
          <a:p>
            <a:endParaRPr lang="en-IN" dirty="0"/>
          </a:p>
        </p:txBody>
      </p:sp>
      <p:pic>
        <p:nvPicPr>
          <p:cNvPr id="2050" name="Picture 2" descr="C:\Users\I LOVE MY INDIA\Downloads\R (2).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60232" y="4581128"/>
            <a:ext cx="2483768" cy="227687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5177E92-F4A9-2907-3DD0-C8EDF24FD404}"/>
              </a:ext>
            </a:extLst>
          </p:cNvPr>
          <p:cNvSpPr txBox="1"/>
          <p:nvPr/>
        </p:nvSpPr>
        <p:spPr>
          <a:xfrm>
            <a:off x="175320" y="2222894"/>
            <a:ext cx="3345242" cy="461665"/>
          </a:xfrm>
          <a:prstGeom prst="rect">
            <a:avLst/>
          </a:prstGeom>
          <a:noFill/>
        </p:spPr>
        <p:txBody>
          <a:bodyPr wrap="square">
            <a:spAutoFit/>
          </a:bodyPr>
          <a:lstStyle/>
          <a:p>
            <a:pPr marL="0" indent="0">
              <a:buNone/>
            </a:pPr>
            <a:r>
              <a:rPr lang="en-US" sz="2400" b="1" u="sng" dirty="0"/>
              <a:t>Types of Grains:</a:t>
            </a:r>
          </a:p>
        </p:txBody>
      </p:sp>
      <p:pic>
        <p:nvPicPr>
          <p:cNvPr id="9" name="Picture 8">
            <a:extLst>
              <a:ext uri="{FF2B5EF4-FFF2-40B4-BE49-F238E27FC236}">
                <a16:creationId xmlns:a16="http://schemas.microsoft.com/office/drawing/2014/main" id="{4FBE628F-7F6F-C0A9-D2D4-252367CC05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19692" y="5750521"/>
            <a:ext cx="3790469" cy="1008112"/>
          </a:xfrm>
          <a:prstGeom prst="rect">
            <a:avLst/>
          </a:prstGeom>
        </p:spPr>
      </p:pic>
      <p:sp>
        <p:nvSpPr>
          <p:cNvPr id="10" name="TextBox 9">
            <a:extLst>
              <a:ext uri="{FF2B5EF4-FFF2-40B4-BE49-F238E27FC236}">
                <a16:creationId xmlns:a16="http://schemas.microsoft.com/office/drawing/2014/main" id="{D6E80543-0165-39B8-084E-1E7BDE38819C}"/>
              </a:ext>
            </a:extLst>
          </p:cNvPr>
          <p:cNvSpPr txBox="1"/>
          <p:nvPr/>
        </p:nvSpPr>
        <p:spPr>
          <a:xfrm>
            <a:off x="149010" y="5562594"/>
            <a:ext cx="5878701" cy="1261884"/>
          </a:xfrm>
          <a:prstGeom prst="rect">
            <a:avLst/>
          </a:prstGeom>
          <a:noFill/>
        </p:spPr>
        <p:txBody>
          <a:bodyPr wrap="square">
            <a:spAutoFit/>
          </a:bodyPr>
          <a:lstStyle/>
          <a:p>
            <a:pPr marL="393192" lvl="1" indent="0">
              <a:buNone/>
            </a:pPr>
            <a:endParaRPr lang="en-US" sz="1000" dirty="0"/>
          </a:p>
          <a:p>
            <a:pPr marL="0" indent="0">
              <a:buNone/>
            </a:pPr>
            <a:r>
              <a:rPr lang="en-US" sz="1100" b="1" u="sng" dirty="0"/>
              <a:t>Nutritional Benefits:</a:t>
            </a:r>
          </a:p>
          <a:p>
            <a:pPr marL="0" indent="0">
              <a:buNone/>
            </a:pPr>
            <a:endParaRPr lang="en-US" sz="1100" b="1" u="sng" dirty="0"/>
          </a:p>
          <a:p>
            <a:r>
              <a:rPr lang="en-US" sz="1100" dirty="0"/>
              <a:t>Rich in </a:t>
            </a:r>
            <a:r>
              <a:rPr lang="en-US" sz="1100" b="1" dirty="0"/>
              <a:t>carbohydrates</a:t>
            </a:r>
            <a:r>
              <a:rPr lang="en-US" sz="1100" dirty="0"/>
              <a:t> for energy.</a:t>
            </a:r>
          </a:p>
          <a:p>
            <a:r>
              <a:rPr lang="en-US" sz="1100" dirty="0"/>
              <a:t>High in </a:t>
            </a:r>
            <a:r>
              <a:rPr lang="en-US" sz="1100" b="1" dirty="0"/>
              <a:t>fiber</a:t>
            </a:r>
            <a:r>
              <a:rPr lang="en-US" sz="1100" dirty="0"/>
              <a:t>, aiding digestion and weight management.</a:t>
            </a:r>
          </a:p>
          <a:p>
            <a:r>
              <a:rPr lang="en-US" sz="1100" dirty="0"/>
              <a:t>Good source of </a:t>
            </a:r>
            <a:r>
              <a:rPr lang="en-US" sz="1100" b="1" dirty="0"/>
              <a:t>B vitamins, iron, and magnesium.</a:t>
            </a:r>
            <a:endParaRPr lang="en-US" sz="1100" dirty="0"/>
          </a:p>
          <a:p>
            <a:r>
              <a:rPr lang="en-US" sz="1100" dirty="0"/>
              <a:t>Helps lower cholesterol and maintain heart health.</a:t>
            </a:r>
          </a:p>
        </p:txBody>
      </p:sp>
      <p:sp>
        <p:nvSpPr>
          <p:cNvPr id="12" name="TextBox 11">
            <a:extLst>
              <a:ext uri="{FF2B5EF4-FFF2-40B4-BE49-F238E27FC236}">
                <a16:creationId xmlns:a16="http://schemas.microsoft.com/office/drawing/2014/main" id="{129ADA87-95C5-B073-D61A-A690F5F0BDF9}"/>
              </a:ext>
            </a:extLst>
          </p:cNvPr>
          <p:cNvSpPr txBox="1"/>
          <p:nvPr/>
        </p:nvSpPr>
        <p:spPr>
          <a:xfrm>
            <a:off x="175320" y="1107479"/>
            <a:ext cx="9130993" cy="1200329"/>
          </a:xfrm>
          <a:prstGeom prst="rect">
            <a:avLst/>
          </a:prstGeom>
          <a:noFill/>
        </p:spPr>
        <p:txBody>
          <a:bodyPr wrap="square">
            <a:spAutoFit/>
          </a:bodyPr>
          <a:lstStyle/>
          <a:p>
            <a:r>
              <a:rPr lang="en-US" sz="1800" dirty="0"/>
              <a:t>Grains are small, hard, edible seeds of cereal plants that form a major part of human diets worldwide. They are a rich source of carbohydrates, fiber, protein, and essential nutrients, making them a staple food in many cultures. Grains provide energy and contribute to overall health and well-being.</a:t>
            </a:r>
          </a:p>
        </p:txBody>
      </p:sp>
      <p:sp>
        <p:nvSpPr>
          <p:cNvPr id="14" name="TextBox 13">
            <a:extLst>
              <a:ext uri="{FF2B5EF4-FFF2-40B4-BE49-F238E27FC236}">
                <a16:creationId xmlns:a16="http://schemas.microsoft.com/office/drawing/2014/main" id="{A75F9863-AE6B-1DFC-98FD-4EFCB11EF4DB}"/>
              </a:ext>
            </a:extLst>
          </p:cNvPr>
          <p:cNvSpPr txBox="1"/>
          <p:nvPr/>
        </p:nvSpPr>
        <p:spPr>
          <a:xfrm>
            <a:off x="5004048" y="786045"/>
            <a:ext cx="4656666" cy="369332"/>
          </a:xfrm>
          <a:prstGeom prst="rect">
            <a:avLst/>
          </a:prstGeom>
          <a:noFill/>
        </p:spPr>
        <p:txBody>
          <a:bodyPr wrap="square">
            <a:spAutoFit/>
          </a:bodyPr>
          <a:lstStyle/>
          <a:p>
            <a:r>
              <a:rPr lang="en-US" dirty="0">
                <a:solidFill>
                  <a:srgbClr val="FF0000"/>
                </a:solidFill>
              </a:rPr>
              <a:t>Grains are the heart of a healthy diet</a:t>
            </a:r>
            <a:endParaRPr lang="en-IN" dirty="0">
              <a:solidFill>
                <a:srgbClr val="FF0000"/>
              </a:solidFill>
            </a:endParaRPr>
          </a:p>
        </p:txBody>
      </p:sp>
    </p:spTree>
    <p:extLst>
      <p:ext uri="{BB962C8B-B14F-4D97-AF65-F5344CB8AC3E}">
        <p14:creationId xmlns:p14="http://schemas.microsoft.com/office/powerpoint/2010/main" val="3162288599"/>
      </p:ext>
    </p:extLst>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0"/>
            <a:ext cx="8229600" cy="1143000"/>
          </a:xfrm>
        </p:spPr>
        <p:txBody>
          <a:bodyPr/>
          <a:lstStyle/>
          <a:p>
            <a:pPr algn="ctr"/>
            <a:r>
              <a:rPr lang="en-US" b="1" dirty="0"/>
              <a:t>3. Spices</a:t>
            </a:r>
            <a:endParaRPr lang="en-IN" b="1" dirty="0"/>
          </a:p>
        </p:txBody>
      </p:sp>
      <p:sp>
        <p:nvSpPr>
          <p:cNvPr id="3" name="Content Placeholder 2"/>
          <p:cNvSpPr>
            <a:spLocks noGrp="1"/>
          </p:cNvSpPr>
          <p:nvPr>
            <p:ph idx="1"/>
          </p:nvPr>
        </p:nvSpPr>
        <p:spPr>
          <a:xfrm>
            <a:off x="67793" y="1407222"/>
            <a:ext cx="9001000" cy="1305272"/>
          </a:xfrm>
        </p:spPr>
        <p:txBody>
          <a:bodyPr>
            <a:normAutofit fontScale="47500" lnSpcReduction="20000"/>
          </a:bodyPr>
          <a:lstStyle/>
          <a:p>
            <a:r>
              <a:rPr lang="en-US" sz="4500" dirty="0"/>
              <a:t>Spices are dried plant parts such as seeds, roots, bark, or fruits used to enhance the flavor, aroma, and color of food. They have been an integral part of culinary traditions worldwide and are also known for their medicinal and preservative properties.</a:t>
            </a:r>
          </a:p>
          <a:p>
            <a:pPr marL="0" indent="0">
              <a:buNone/>
            </a:pPr>
            <a:endParaRPr lang="en-US" sz="5100" dirty="0"/>
          </a:p>
          <a:p>
            <a:pPr marL="0" indent="0">
              <a:buNone/>
            </a:pPr>
            <a:endParaRPr lang="en-US" sz="5000" b="1" dirty="0"/>
          </a:p>
        </p:txBody>
      </p:sp>
      <p:pic>
        <p:nvPicPr>
          <p:cNvPr id="5" name="Picture 4">
            <a:extLst>
              <a:ext uri="{FF2B5EF4-FFF2-40B4-BE49-F238E27FC236}">
                <a16:creationId xmlns:a16="http://schemas.microsoft.com/office/drawing/2014/main" id="{DF697744-5FB6-2E93-29B2-68DE9DA6C9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12160" y="3726160"/>
            <a:ext cx="3131840" cy="3131840"/>
          </a:xfrm>
          <a:prstGeom prst="rect">
            <a:avLst/>
          </a:prstGeom>
        </p:spPr>
      </p:pic>
      <p:sp>
        <p:nvSpPr>
          <p:cNvPr id="7" name="TextBox 6">
            <a:extLst>
              <a:ext uri="{FF2B5EF4-FFF2-40B4-BE49-F238E27FC236}">
                <a16:creationId xmlns:a16="http://schemas.microsoft.com/office/drawing/2014/main" id="{1167BFDA-0F01-1776-67DA-23AA542760C6}"/>
              </a:ext>
            </a:extLst>
          </p:cNvPr>
          <p:cNvSpPr txBox="1"/>
          <p:nvPr/>
        </p:nvSpPr>
        <p:spPr>
          <a:xfrm>
            <a:off x="35497" y="2924944"/>
            <a:ext cx="6120680" cy="3970318"/>
          </a:xfrm>
          <a:prstGeom prst="rect">
            <a:avLst/>
          </a:prstGeom>
          <a:noFill/>
        </p:spPr>
        <p:txBody>
          <a:bodyPr wrap="square">
            <a:spAutoFit/>
          </a:bodyPr>
          <a:lstStyle/>
          <a:p>
            <a:pPr marL="0" indent="0">
              <a:buNone/>
            </a:pPr>
            <a:r>
              <a:rPr lang="en-US" sz="1400" b="1" dirty="0"/>
              <a:t>Whole Spices:</a:t>
            </a:r>
            <a:endParaRPr lang="en-US" sz="1400" dirty="0"/>
          </a:p>
          <a:p>
            <a:pPr lvl="1"/>
            <a:r>
              <a:rPr lang="en-US" sz="1400" b="1" dirty="0"/>
              <a:t>Cardamom</a:t>
            </a:r>
            <a:r>
              <a:rPr lang="en-US" sz="1400" dirty="0"/>
              <a:t> – Sweet and aromatic, used in desserts and teas.</a:t>
            </a:r>
          </a:p>
          <a:p>
            <a:pPr lvl="1"/>
            <a:r>
              <a:rPr lang="en-US" sz="1400" b="1" dirty="0"/>
              <a:t>Cloves</a:t>
            </a:r>
            <a:r>
              <a:rPr lang="en-US" sz="1400" dirty="0"/>
              <a:t> – Strong, warm spice used in curries and masalas.</a:t>
            </a:r>
          </a:p>
          <a:p>
            <a:pPr lvl="1"/>
            <a:r>
              <a:rPr lang="en-US" sz="1400" b="1" dirty="0"/>
              <a:t>Cinnamon</a:t>
            </a:r>
            <a:r>
              <a:rPr lang="en-US" sz="1400" dirty="0"/>
              <a:t> – Sweet and woody, enhances baked goods and beverages.</a:t>
            </a:r>
          </a:p>
          <a:p>
            <a:pPr lvl="1"/>
            <a:r>
              <a:rPr lang="en-US" sz="1400" b="1" dirty="0"/>
              <a:t>Black Pepper</a:t>
            </a:r>
            <a:r>
              <a:rPr lang="en-US" sz="1400" dirty="0"/>
              <a:t> – Pungent and spicy, adds heat to dishes.</a:t>
            </a:r>
          </a:p>
          <a:p>
            <a:pPr lvl="1"/>
            <a:r>
              <a:rPr lang="en-US" sz="1400" b="1" dirty="0"/>
              <a:t>Cumin Seeds</a:t>
            </a:r>
            <a:r>
              <a:rPr lang="en-US" sz="1400" dirty="0"/>
              <a:t> – Earthy and nutty, commonly used in Indian and Middle Eastern cuisine.</a:t>
            </a:r>
          </a:p>
          <a:p>
            <a:pPr lvl="1"/>
            <a:r>
              <a:rPr lang="en-US" sz="1400" b="1" dirty="0"/>
              <a:t>Mustard Seeds</a:t>
            </a:r>
            <a:r>
              <a:rPr lang="en-US" sz="1400" dirty="0"/>
              <a:t> – Sharp and tangy, used in pickles and tempering.</a:t>
            </a:r>
          </a:p>
          <a:p>
            <a:pPr lvl="1"/>
            <a:r>
              <a:rPr lang="en-US" sz="1400" b="1" dirty="0"/>
              <a:t>Bay Leaves</a:t>
            </a:r>
            <a:r>
              <a:rPr lang="en-US" sz="1400" dirty="0"/>
              <a:t> – Aromatic leaves used in stews and rice dishes.</a:t>
            </a:r>
          </a:p>
          <a:p>
            <a:pPr marL="0" indent="0">
              <a:buNone/>
            </a:pPr>
            <a:r>
              <a:rPr lang="en-US" sz="1400" b="1" dirty="0"/>
              <a:t>Spice Powders:</a:t>
            </a:r>
            <a:endParaRPr lang="en-US" sz="1400" dirty="0"/>
          </a:p>
          <a:p>
            <a:pPr lvl="1"/>
            <a:r>
              <a:rPr lang="en-US" sz="1400" b="1" dirty="0"/>
              <a:t>Turmeric Powder</a:t>
            </a:r>
            <a:r>
              <a:rPr lang="en-US" sz="1400" dirty="0"/>
              <a:t> – Bright yellow with anti-inflammatory properties.</a:t>
            </a:r>
          </a:p>
          <a:p>
            <a:pPr lvl="1"/>
            <a:r>
              <a:rPr lang="en-US" sz="1400" b="1" dirty="0"/>
              <a:t>Chili Powder</a:t>
            </a:r>
            <a:r>
              <a:rPr lang="en-US" sz="1400" dirty="0"/>
              <a:t> – Adds heat and spice to food.</a:t>
            </a:r>
          </a:p>
          <a:p>
            <a:pPr lvl="1"/>
            <a:r>
              <a:rPr lang="en-US" sz="1400" b="1" dirty="0"/>
              <a:t>Coriander Powder</a:t>
            </a:r>
            <a:r>
              <a:rPr lang="en-US" sz="1400" dirty="0"/>
              <a:t> – Earthy and citrusy, used in curries and marinades.</a:t>
            </a:r>
          </a:p>
          <a:p>
            <a:pPr lvl="1"/>
            <a:r>
              <a:rPr lang="en-US" sz="1400" b="1" dirty="0"/>
              <a:t>Cumin Powder</a:t>
            </a:r>
            <a:r>
              <a:rPr lang="en-US" sz="1400" dirty="0"/>
              <a:t> – Enhances depth and aroma in various cuisines.</a:t>
            </a:r>
          </a:p>
          <a:p>
            <a:pPr lvl="1"/>
            <a:r>
              <a:rPr lang="en-US" sz="1400" b="1" dirty="0"/>
              <a:t>Garam Masala</a:t>
            </a:r>
            <a:r>
              <a:rPr lang="en-US" sz="1400" dirty="0"/>
              <a:t> – A blend of multiple spices, adding warmth to Indian dishes.</a:t>
            </a:r>
          </a:p>
          <a:p>
            <a:pPr lvl="1"/>
            <a:r>
              <a:rPr lang="en-US" sz="1400" b="1" dirty="0"/>
              <a:t>Black Pepper Powder</a:t>
            </a:r>
            <a:r>
              <a:rPr lang="en-US" sz="1400" dirty="0"/>
              <a:t> – Used for seasoning and medicinal benefits.</a:t>
            </a:r>
          </a:p>
        </p:txBody>
      </p:sp>
      <p:sp>
        <p:nvSpPr>
          <p:cNvPr id="9" name="TextBox 8">
            <a:extLst>
              <a:ext uri="{FF2B5EF4-FFF2-40B4-BE49-F238E27FC236}">
                <a16:creationId xmlns:a16="http://schemas.microsoft.com/office/drawing/2014/main" id="{B0163432-1A74-F3E0-4417-BFC6D73F4817}"/>
              </a:ext>
            </a:extLst>
          </p:cNvPr>
          <p:cNvSpPr txBox="1"/>
          <p:nvPr/>
        </p:nvSpPr>
        <p:spPr>
          <a:xfrm>
            <a:off x="-909" y="2453496"/>
            <a:ext cx="4580466" cy="523220"/>
          </a:xfrm>
          <a:prstGeom prst="rect">
            <a:avLst/>
          </a:prstGeom>
          <a:noFill/>
        </p:spPr>
        <p:txBody>
          <a:bodyPr wrap="square">
            <a:spAutoFit/>
          </a:bodyPr>
          <a:lstStyle/>
          <a:p>
            <a:pPr marL="0" indent="0">
              <a:buNone/>
            </a:pPr>
            <a:r>
              <a:rPr lang="en-US" sz="2800" b="1" u="sng" dirty="0"/>
              <a:t>Types of Spices:</a:t>
            </a:r>
          </a:p>
        </p:txBody>
      </p:sp>
      <p:sp>
        <p:nvSpPr>
          <p:cNvPr id="6" name="TextBox 5">
            <a:extLst>
              <a:ext uri="{FF2B5EF4-FFF2-40B4-BE49-F238E27FC236}">
                <a16:creationId xmlns:a16="http://schemas.microsoft.com/office/drawing/2014/main" id="{C6B87A45-51C9-D54D-7A36-C5668288D0AB}"/>
              </a:ext>
            </a:extLst>
          </p:cNvPr>
          <p:cNvSpPr txBox="1"/>
          <p:nvPr/>
        </p:nvSpPr>
        <p:spPr>
          <a:xfrm>
            <a:off x="1907704" y="1010106"/>
            <a:ext cx="7920880" cy="369332"/>
          </a:xfrm>
          <a:prstGeom prst="rect">
            <a:avLst/>
          </a:prstGeom>
          <a:noFill/>
        </p:spPr>
        <p:txBody>
          <a:bodyPr wrap="square">
            <a:spAutoFit/>
          </a:bodyPr>
          <a:lstStyle/>
          <a:p>
            <a:r>
              <a:rPr lang="en-US" dirty="0">
                <a:solidFill>
                  <a:srgbClr val="FF0000"/>
                </a:solidFill>
              </a:rPr>
              <a:t>Spices are the secret to turning simple meals into extraordinary flavors!</a:t>
            </a:r>
            <a:endParaRPr lang="en-IN" dirty="0">
              <a:solidFill>
                <a:srgbClr val="FF0000"/>
              </a:solidFill>
            </a:endParaRPr>
          </a:p>
        </p:txBody>
      </p:sp>
    </p:spTree>
    <p:extLst>
      <p:ext uri="{BB962C8B-B14F-4D97-AF65-F5344CB8AC3E}">
        <p14:creationId xmlns:p14="http://schemas.microsoft.com/office/powerpoint/2010/main" val="2626677434"/>
      </p:ext>
    </p:extLst>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980728"/>
            <a:ext cx="8229600" cy="1010376"/>
          </a:xfrm>
        </p:spPr>
        <p:txBody>
          <a:bodyPr>
            <a:normAutofit fontScale="90000"/>
          </a:bodyPr>
          <a:lstStyle/>
          <a:p>
            <a:pPr algn="ctr"/>
            <a:r>
              <a:rPr lang="en-US" sz="5400" b="1" dirty="0"/>
              <a:t>Health Benefits of Spices:</a:t>
            </a:r>
            <a:br>
              <a:rPr lang="en-US" sz="5400" b="1" dirty="0"/>
            </a:br>
            <a:endParaRPr lang="en-IN" dirty="0"/>
          </a:p>
        </p:txBody>
      </p:sp>
      <p:sp>
        <p:nvSpPr>
          <p:cNvPr id="4" name="Content Placeholder 3"/>
          <p:cNvSpPr>
            <a:spLocks noGrp="1"/>
          </p:cNvSpPr>
          <p:nvPr>
            <p:ph idx="1"/>
          </p:nvPr>
        </p:nvSpPr>
        <p:spPr>
          <a:xfrm>
            <a:off x="467544" y="1340768"/>
            <a:ext cx="4248472" cy="4278094"/>
          </a:xfrm>
          <a:prstGeom prst="rect">
            <a:avLst/>
          </a:prstGeom>
        </p:spPr>
        <p:txBody>
          <a:bodyPr wrap="square">
            <a:spAutoFit/>
          </a:bodyPr>
          <a:lstStyle/>
          <a:p>
            <a:r>
              <a:rPr lang="en-US" sz="2000" dirty="0"/>
              <a:t>Rich in antioxidants and anti-inflammatory compounds.</a:t>
            </a:r>
          </a:p>
          <a:p>
            <a:r>
              <a:rPr lang="en-US" sz="2000" dirty="0"/>
              <a:t>Aids digestion and boosts metabolism.</a:t>
            </a:r>
          </a:p>
          <a:p>
            <a:r>
              <a:rPr lang="en-US" sz="2000" dirty="0"/>
              <a:t>Helps improve immunity and overall health.</a:t>
            </a:r>
            <a:endParaRPr lang="en-IN" sz="2000" dirty="0"/>
          </a:p>
          <a:p>
            <a:r>
              <a:rPr lang="en-US" sz="2000" dirty="0"/>
              <a:t>Spices and spice powders are essential in global cuisines, from Indian and Middle Eastern dishes to European and Asian flavors. They add depth and complexity to food while offering numerous health benefits.</a:t>
            </a:r>
            <a:endParaRPr lang="en-IN" sz="2000" dirty="0"/>
          </a:p>
        </p:txBody>
      </p:sp>
      <p:pic>
        <p:nvPicPr>
          <p:cNvPr id="5" name="Picture 4">
            <a:extLst>
              <a:ext uri="{FF2B5EF4-FFF2-40B4-BE49-F238E27FC236}">
                <a16:creationId xmlns:a16="http://schemas.microsoft.com/office/drawing/2014/main" id="{B701F0F1-ADCA-2DBF-F9F6-7C43BCA1256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20072" y="2254231"/>
            <a:ext cx="3672408" cy="3068960"/>
          </a:xfrm>
          <a:prstGeom prst="rect">
            <a:avLst/>
          </a:prstGeom>
        </p:spPr>
      </p:pic>
    </p:spTree>
    <p:extLst>
      <p:ext uri="{BB962C8B-B14F-4D97-AF65-F5344CB8AC3E}">
        <p14:creationId xmlns:p14="http://schemas.microsoft.com/office/powerpoint/2010/main" val="3689766270"/>
      </p:ext>
    </p:extLst>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1143000"/>
          </a:xfrm>
        </p:spPr>
        <p:txBody>
          <a:bodyPr/>
          <a:lstStyle/>
          <a:p>
            <a:pPr algn="ctr"/>
            <a:r>
              <a:rPr lang="en-US" b="1" dirty="0"/>
              <a:t>4. Spice powders</a:t>
            </a:r>
            <a:endParaRPr lang="en-IN" b="1" dirty="0"/>
          </a:p>
        </p:txBody>
      </p:sp>
      <p:sp>
        <p:nvSpPr>
          <p:cNvPr id="3" name="Content Placeholder 2"/>
          <p:cNvSpPr>
            <a:spLocks noGrp="1"/>
          </p:cNvSpPr>
          <p:nvPr>
            <p:ph idx="1"/>
          </p:nvPr>
        </p:nvSpPr>
        <p:spPr>
          <a:xfrm>
            <a:off x="128192" y="1556792"/>
            <a:ext cx="8568952" cy="1440160"/>
          </a:xfrm>
        </p:spPr>
        <p:txBody>
          <a:bodyPr>
            <a:normAutofit fontScale="25000" lnSpcReduction="20000"/>
          </a:bodyPr>
          <a:lstStyle/>
          <a:p>
            <a:r>
              <a:rPr lang="en-US" sz="8000" dirty="0"/>
              <a:t>Spice powders are finely ground forms of whole spices used to enhance the taste, aroma, and color of food. They are an essential part of cooking in various cuisines worldwide, adding depth and complexity to dishes. These powders not only improve flavor but also offer several health benefits.</a:t>
            </a:r>
          </a:p>
          <a:p>
            <a:pPr marL="0" indent="0">
              <a:buNone/>
            </a:pPr>
            <a:endParaRPr lang="en-US" sz="7400" dirty="0"/>
          </a:p>
          <a:p>
            <a:pPr marL="0" indent="0">
              <a:buNone/>
            </a:pPr>
            <a:r>
              <a:rPr lang="en-US" sz="7400" b="1" dirty="0"/>
              <a:t>Types of Spice Powders &amp; Their Uses:</a:t>
            </a:r>
          </a:p>
          <a:p>
            <a:endParaRPr lang="en-US" sz="7400" b="1" dirty="0"/>
          </a:p>
          <a:p>
            <a:r>
              <a:rPr lang="en-US" sz="7400" b="1" dirty="0"/>
              <a:t>Turmeric Powder (Haldi)</a:t>
            </a:r>
            <a:r>
              <a:rPr lang="en-US" sz="7400" dirty="0"/>
              <a:t> – Bright yellow with earthy flavor; used for color and health benefits.</a:t>
            </a:r>
          </a:p>
          <a:p>
            <a:endParaRPr lang="en-US" sz="7400" dirty="0"/>
          </a:p>
          <a:p>
            <a:r>
              <a:rPr lang="en-US" sz="7400" b="1" dirty="0"/>
              <a:t>Chili Powder (Lal Mirch)</a:t>
            </a:r>
            <a:r>
              <a:rPr lang="en-US" sz="7400" dirty="0"/>
              <a:t> – Adds heat and spice; available in mild to extra hot varieties.</a:t>
            </a:r>
          </a:p>
          <a:p>
            <a:endParaRPr lang="en-US" sz="7400" dirty="0"/>
          </a:p>
          <a:p>
            <a:r>
              <a:rPr lang="en-US" sz="7400" b="1" dirty="0"/>
              <a:t>Coriander Powder (Dhania Powder)</a:t>
            </a:r>
            <a:r>
              <a:rPr lang="en-US" sz="7400" dirty="0"/>
              <a:t> – Mildly citrusy and earthy; used in curries, marinades, and soups.</a:t>
            </a:r>
          </a:p>
          <a:p>
            <a:endParaRPr lang="en-US" sz="7400" dirty="0"/>
          </a:p>
          <a:p>
            <a:r>
              <a:rPr lang="en-US" sz="7400" b="1" dirty="0"/>
              <a:t>Cumin Powder (Jeera Powder)</a:t>
            </a:r>
            <a:r>
              <a:rPr lang="en-US" sz="7400" dirty="0"/>
              <a:t> – Warm and slightly nutty; enhances Indian and Middle Eastern dishes.</a:t>
            </a:r>
          </a:p>
          <a:p>
            <a:endParaRPr lang="en-US" sz="7400" dirty="0"/>
          </a:p>
        </p:txBody>
      </p:sp>
      <p:sp>
        <p:nvSpPr>
          <p:cNvPr id="5" name="TextBox 4">
            <a:extLst>
              <a:ext uri="{FF2B5EF4-FFF2-40B4-BE49-F238E27FC236}">
                <a16:creationId xmlns:a16="http://schemas.microsoft.com/office/drawing/2014/main" id="{0B93A7B1-56EC-42EF-CACD-DB49ADA0DA97}"/>
              </a:ext>
            </a:extLst>
          </p:cNvPr>
          <p:cNvSpPr txBox="1"/>
          <p:nvPr/>
        </p:nvSpPr>
        <p:spPr>
          <a:xfrm>
            <a:off x="4139952" y="1143000"/>
            <a:ext cx="6466697" cy="369332"/>
          </a:xfrm>
          <a:prstGeom prst="rect">
            <a:avLst/>
          </a:prstGeom>
          <a:noFill/>
        </p:spPr>
        <p:txBody>
          <a:bodyPr wrap="square">
            <a:spAutoFit/>
          </a:bodyPr>
          <a:lstStyle/>
          <a:p>
            <a:r>
              <a:rPr lang="en-US" dirty="0">
                <a:solidFill>
                  <a:srgbClr val="FF0000"/>
                </a:solidFill>
              </a:rPr>
              <a:t>Transforming every dish into a masterpiece! </a:t>
            </a:r>
            <a:endParaRPr lang="en-IN" dirty="0">
              <a:solidFill>
                <a:srgbClr val="FF0000"/>
              </a:solidFill>
            </a:endParaRPr>
          </a:p>
        </p:txBody>
      </p:sp>
    </p:spTree>
    <p:extLst>
      <p:ext uri="{BB962C8B-B14F-4D97-AF65-F5344CB8AC3E}">
        <p14:creationId xmlns:p14="http://schemas.microsoft.com/office/powerpoint/2010/main" val="1896761638"/>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EF9BA1-A7F6-8020-4F77-DF75ABA6571E}"/>
              </a:ext>
            </a:extLst>
          </p:cNvPr>
          <p:cNvSpPr>
            <a:spLocks noGrp="1"/>
          </p:cNvSpPr>
          <p:nvPr>
            <p:ph idx="1"/>
          </p:nvPr>
        </p:nvSpPr>
        <p:spPr>
          <a:xfrm>
            <a:off x="107504" y="980728"/>
            <a:ext cx="4834880" cy="4389120"/>
          </a:xfrm>
        </p:spPr>
        <p:txBody>
          <a:bodyPr>
            <a:noAutofit/>
          </a:bodyPr>
          <a:lstStyle/>
          <a:p>
            <a:r>
              <a:rPr lang="en-US" sz="1800" b="1" dirty="0"/>
              <a:t>Garam Masala</a:t>
            </a:r>
            <a:r>
              <a:rPr lang="en-US" sz="1800" dirty="0"/>
              <a:t> – A blend of several ground spices like cinnamon, cloves, and cardamom; adds warmth and aroma.</a:t>
            </a:r>
          </a:p>
          <a:p>
            <a:endParaRPr lang="en-US" sz="1800" dirty="0"/>
          </a:p>
          <a:p>
            <a:r>
              <a:rPr lang="en-US" sz="1800" b="1" dirty="0"/>
              <a:t>Black Pepper Powder (Kali Mirch Powder)</a:t>
            </a:r>
            <a:r>
              <a:rPr lang="en-US" sz="1800" dirty="0"/>
              <a:t> – Pungent and spicy; used for seasoning and medicinal purposes.</a:t>
            </a:r>
          </a:p>
          <a:p>
            <a:endParaRPr lang="en-US" sz="1800" dirty="0"/>
          </a:p>
          <a:p>
            <a:r>
              <a:rPr lang="en-US" sz="1800" b="1" dirty="0"/>
              <a:t>Fenugreek Powder (</a:t>
            </a:r>
            <a:r>
              <a:rPr lang="en-US" sz="1800" b="1" dirty="0" err="1"/>
              <a:t>Methi</a:t>
            </a:r>
            <a:r>
              <a:rPr lang="en-US" sz="1800" b="1" dirty="0"/>
              <a:t> Powder)</a:t>
            </a:r>
            <a:r>
              <a:rPr lang="en-US" sz="1800" dirty="0"/>
              <a:t> – Slightly bitter; enhances curries and spice blends.</a:t>
            </a:r>
          </a:p>
          <a:p>
            <a:endParaRPr lang="en-US" sz="1800" dirty="0"/>
          </a:p>
          <a:p>
            <a:r>
              <a:rPr lang="en-US" sz="1800" b="1" dirty="0"/>
              <a:t>Ginger Powder (</a:t>
            </a:r>
            <a:r>
              <a:rPr lang="en-US" sz="1800" b="1" dirty="0" err="1"/>
              <a:t>Sonth</a:t>
            </a:r>
            <a:r>
              <a:rPr lang="en-US" sz="1800" b="1" dirty="0"/>
              <a:t>)</a:t>
            </a:r>
            <a:r>
              <a:rPr lang="en-US" sz="1800" dirty="0"/>
              <a:t> – Strong and warm; used in teas, desserts, and Ayurvedic remedies.</a:t>
            </a:r>
          </a:p>
          <a:p>
            <a:endParaRPr lang="en-US" sz="1800" dirty="0"/>
          </a:p>
          <a:p>
            <a:r>
              <a:rPr lang="en-US" sz="1800" b="1" dirty="0"/>
              <a:t>Cinnamon Powder (</a:t>
            </a:r>
            <a:r>
              <a:rPr lang="en-US" sz="1800" b="1" dirty="0" err="1"/>
              <a:t>Dalchini</a:t>
            </a:r>
            <a:r>
              <a:rPr lang="en-US" sz="1800" b="1" dirty="0"/>
              <a:t> Powder)</a:t>
            </a:r>
            <a:r>
              <a:rPr lang="en-US" sz="1800" dirty="0"/>
              <a:t> – Sweet and woody; perfect for desserts and spicy curries.</a:t>
            </a:r>
          </a:p>
          <a:p>
            <a:endParaRPr lang="en-US" sz="1800" dirty="0"/>
          </a:p>
          <a:p>
            <a:r>
              <a:rPr lang="en-US" sz="1800" b="1" dirty="0"/>
              <a:t>Fennel Powder (</a:t>
            </a:r>
            <a:r>
              <a:rPr lang="en-US" sz="1800" b="1" dirty="0" err="1"/>
              <a:t>Saunf</a:t>
            </a:r>
            <a:r>
              <a:rPr lang="en-US" sz="1800" b="1" dirty="0"/>
              <a:t> Powder)</a:t>
            </a:r>
            <a:r>
              <a:rPr lang="en-US" sz="1800" dirty="0"/>
              <a:t> – Sweet and aromatic; used in spice blends and digestive teas.</a:t>
            </a:r>
          </a:p>
          <a:p>
            <a:endParaRPr lang="en-IN" sz="1800" dirty="0"/>
          </a:p>
        </p:txBody>
      </p:sp>
      <p:pic>
        <p:nvPicPr>
          <p:cNvPr id="5" name="Picture 4">
            <a:extLst>
              <a:ext uri="{FF2B5EF4-FFF2-40B4-BE49-F238E27FC236}">
                <a16:creationId xmlns:a16="http://schemas.microsoft.com/office/drawing/2014/main" id="{B50B9D7A-6AE5-4965-29C0-879CE24C86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38936" y="2864851"/>
            <a:ext cx="4005064" cy="4005064"/>
          </a:xfrm>
          <a:prstGeom prst="rect">
            <a:avLst/>
          </a:prstGeom>
        </p:spPr>
      </p:pic>
    </p:spTree>
    <p:extLst>
      <p:ext uri="{BB962C8B-B14F-4D97-AF65-F5344CB8AC3E}">
        <p14:creationId xmlns:p14="http://schemas.microsoft.com/office/powerpoint/2010/main" val="2332735342"/>
      </p:ext>
    </p:extLst>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980728"/>
            <a:ext cx="8229600" cy="1143000"/>
          </a:xfrm>
        </p:spPr>
        <p:txBody>
          <a:bodyPr>
            <a:normAutofit fontScale="90000"/>
          </a:bodyPr>
          <a:lstStyle/>
          <a:p>
            <a:pPr algn="ctr"/>
            <a:r>
              <a:rPr lang="en-US" b="1" dirty="0"/>
              <a:t>Health Benefits of Spice Powders:</a:t>
            </a:r>
            <a:br>
              <a:rPr lang="en-US" b="1" dirty="0"/>
            </a:br>
            <a:endParaRPr lang="en-IN" dirty="0"/>
          </a:p>
        </p:txBody>
      </p:sp>
      <p:sp>
        <p:nvSpPr>
          <p:cNvPr id="3" name="Content Placeholder 2"/>
          <p:cNvSpPr>
            <a:spLocks noGrp="1"/>
          </p:cNvSpPr>
          <p:nvPr>
            <p:ph idx="1"/>
          </p:nvPr>
        </p:nvSpPr>
        <p:spPr>
          <a:xfrm>
            <a:off x="107504" y="1772816"/>
            <a:ext cx="5266928" cy="4389120"/>
          </a:xfrm>
        </p:spPr>
        <p:txBody>
          <a:bodyPr>
            <a:noAutofit/>
          </a:bodyPr>
          <a:lstStyle/>
          <a:p>
            <a:r>
              <a:rPr lang="en-US" sz="2000" dirty="0"/>
              <a:t>Rich in </a:t>
            </a:r>
            <a:r>
              <a:rPr lang="en-US" sz="2000" b="1" dirty="0"/>
              <a:t>antioxidants</a:t>
            </a:r>
            <a:r>
              <a:rPr lang="en-US" sz="2000" dirty="0"/>
              <a:t> and </a:t>
            </a:r>
            <a:r>
              <a:rPr lang="en-US" sz="2000" b="1" dirty="0"/>
              <a:t>anti-inflammatory</a:t>
            </a:r>
            <a:r>
              <a:rPr lang="en-US" sz="2000" dirty="0"/>
              <a:t> properties</a:t>
            </a:r>
          </a:p>
          <a:p>
            <a:r>
              <a:rPr lang="en-US" sz="2000" dirty="0"/>
              <a:t>Helps in </a:t>
            </a:r>
            <a:r>
              <a:rPr lang="en-US" sz="2000" b="1" dirty="0"/>
              <a:t>digestion</a:t>
            </a:r>
            <a:r>
              <a:rPr lang="en-US" sz="2000" dirty="0"/>
              <a:t> and boosts </a:t>
            </a:r>
            <a:r>
              <a:rPr lang="en-US" sz="2000" b="1" dirty="0"/>
              <a:t>metabolism</a:t>
            </a:r>
            <a:endParaRPr lang="en-US" sz="2000" dirty="0"/>
          </a:p>
          <a:p>
            <a:r>
              <a:rPr lang="en-US" sz="2000" dirty="0"/>
              <a:t>Enhances </a:t>
            </a:r>
            <a:r>
              <a:rPr lang="en-US" sz="2000" b="1" dirty="0"/>
              <a:t>immunity</a:t>
            </a:r>
            <a:r>
              <a:rPr lang="en-US" sz="2000" dirty="0"/>
              <a:t> and overall well-being</a:t>
            </a:r>
          </a:p>
          <a:p>
            <a:r>
              <a:rPr lang="en-US" sz="2000" dirty="0"/>
              <a:t>Adds natural </a:t>
            </a:r>
            <a:r>
              <a:rPr lang="en-US" sz="2000" b="1" dirty="0"/>
              <a:t>flavor</a:t>
            </a:r>
            <a:r>
              <a:rPr lang="en-US" sz="2000" dirty="0"/>
              <a:t> without extra calories or artificial additives</a:t>
            </a:r>
          </a:p>
          <a:p>
            <a:r>
              <a:rPr lang="en-US" sz="2000" dirty="0"/>
              <a:t>Spice powders are a staple in every kitchen, bringing out the best flavors in food while offering</a:t>
            </a:r>
          </a:p>
          <a:p>
            <a:endParaRPr lang="en-IN" sz="2400" dirty="0"/>
          </a:p>
          <a:p>
            <a:endParaRPr lang="en-IN" sz="2400" dirty="0"/>
          </a:p>
        </p:txBody>
      </p:sp>
      <p:pic>
        <p:nvPicPr>
          <p:cNvPr id="5" name="Picture 4">
            <a:extLst>
              <a:ext uri="{FF2B5EF4-FFF2-40B4-BE49-F238E27FC236}">
                <a16:creationId xmlns:a16="http://schemas.microsoft.com/office/drawing/2014/main" id="{E5356CAF-DA51-092B-7ECF-48393241CD3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86784" y="3068960"/>
            <a:ext cx="3789040" cy="3789040"/>
          </a:xfrm>
          <a:prstGeom prst="rect">
            <a:avLst/>
          </a:prstGeom>
        </p:spPr>
      </p:pic>
    </p:spTree>
    <p:extLst>
      <p:ext uri="{BB962C8B-B14F-4D97-AF65-F5344CB8AC3E}">
        <p14:creationId xmlns:p14="http://schemas.microsoft.com/office/powerpoint/2010/main" val="644670932"/>
      </p:ext>
    </p:extLst>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80" y="95721"/>
            <a:ext cx="8229600" cy="1143000"/>
          </a:xfrm>
        </p:spPr>
        <p:txBody>
          <a:bodyPr/>
          <a:lstStyle/>
          <a:p>
            <a:pPr algn="ctr"/>
            <a:r>
              <a:rPr lang="en-US" b="1" dirty="0"/>
              <a:t>5. Lentils</a:t>
            </a:r>
            <a:endParaRPr lang="en-IN" b="1" dirty="0"/>
          </a:p>
        </p:txBody>
      </p:sp>
      <p:sp>
        <p:nvSpPr>
          <p:cNvPr id="3" name="Content Placeholder 2"/>
          <p:cNvSpPr>
            <a:spLocks noGrp="1"/>
          </p:cNvSpPr>
          <p:nvPr>
            <p:ph idx="1"/>
          </p:nvPr>
        </p:nvSpPr>
        <p:spPr>
          <a:xfrm>
            <a:off x="467544" y="1556792"/>
            <a:ext cx="7848872" cy="1872208"/>
          </a:xfrm>
        </p:spPr>
        <p:txBody>
          <a:bodyPr>
            <a:normAutofit/>
          </a:bodyPr>
          <a:lstStyle/>
          <a:p>
            <a:r>
              <a:rPr lang="en-US" sz="2000" dirty="0"/>
              <a:t>Lentils are small, lens-shaped edible legumes that are a rich source of protein, fiber, and essential nutrients. They are widely used in various cuisines around the world, especially in Indian, Middle Eastern, and Mediterranean dishes. Lentils are easy to cook, highly nutritious, and available in different colors and varieties.</a:t>
            </a:r>
          </a:p>
          <a:p>
            <a:endParaRPr lang="en-US" sz="2000" dirty="0"/>
          </a:p>
          <a:p>
            <a:endParaRPr lang="en-IN" sz="2000" dirty="0"/>
          </a:p>
        </p:txBody>
      </p:sp>
      <p:sp>
        <p:nvSpPr>
          <p:cNvPr id="6" name="TextBox 5">
            <a:extLst>
              <a:ext uri="{FF2B5EF4-FFF2-40B4-BE49-F238E27FC236}">
                <a16:creationId xmlns:a16="http://schemas.microsoft.com/office/drawing/2014/main" id="{B78BC313-A5B4-49A9-3571-412AEBA4D0C0}"/>
              </a:ext>
            </a:extLst>
          </p:cNvPr>
          <p:cNvSpPr txBox="1"/>
          <p:nvPr/>
        </p:nvSpPr>
        <p:spPr>
          <a:xfrm>
            <a:off x="275775" y="3429000"/>
            <a:ext cx="4580466" cy="3046988"/>
          </a:xfrm>
          <a:prstGeom prst="rect">
            <a:avLst/>
          </a:prstGeom>
          <a:noFill/>
        </p:spPr>
        <p:txBody>
          <a:bodyPr wrap="square">
            <a:spAutoFit/>
          </a:bodyPr>
          <a:lstStyle/>
          <a:p>
            <a:endParaRPr lang="en-US" sz="1600" dirty="0"/>
          </a:p>
          <a:p>
            <a:pPr marL="285750" indent="-285750">
              <a:buFont typeface="Arial" panose="020B0604020202020204" pitchFamily="34" charset="0"/>
              <a:buChar char="•"/>
            </a:pPr>
            <a:endParaRPr lang="en-US" sz="1600" b="1" dirty="0"/>
          </a:p>
          <a:p>
            <a:pPr marL="285750" indent="-285750">
              <a:buFont typeface="Arial" panose="020B0604020202020204" pitchFamily="34" charset="0"/>
              <a:buChar char="•"/>
            </a:pPr>
            <a:r>
              <a:rPr lang="en-US" sz="1600" b="1" dirty="0"/>
              <a:t>Red Lentils (Masoor Dal)</a:t>
            </a:r>
            <a:r>
              <a:rPr lang="en-US" sz="1600" dirty="0"/>
              <a:t> – Soft and quick-cooking; used in soups and dal.</a:t>
            </a:r>
          </a:p>
          <a:p>
            <a:pPr marL="285750" indent="-285750">
              <a:buFont typeface="Arial" panose="020B0604020202020204" pitchFamily="34" charset="0"/>
              <a:buChar char="•"/>
            </a:pPr>
            <a:r>
              <a:rPr lang="en-US" sz="1600" b="1" dirty="0"/>
              <a:t>Green Lentils</a:t>
            </a:r>
            <a:r>
              <a:rPr lang="en-US" sz="1600" dirty="0"/>
              <a:t> – Firm texture; great for salads and stews.</a:t>
            </a:r>
          </a:p>
          <a:p>
            <a:pPr marL="285750" indent="-285750">
              <a:buFont typeface="Arial" panose="020B0604020202020204" pitchFamily="34" charset="0"/>
              <a:buChar char="•"/>
            </a:pPr>
            <a:r>
              <a:rPr lang="en-US" sz="1600" b="1" dirty="0"/>
              <a:t>Brown Lentils</a:t>
            </a:r>
            <a:r>
              <a:rPr lang="en-US" sz="1600" dirty="0"/>
              <a:t> – Earthy flavor; used in curries and casseroles.</a:t>
            </a:r>
          </a:p>
          <a:p>
            <a:pPr marL="285750" indent="-285750">
              <a:buFont typeface="Arial" panose="020B0604020202020204" pitchFamily="34" charset="0"/>
              <a:buChar char="•"/>
            </a:pPr>
            <a:r>
              <a:rPr lang="en-US" sz="1600" b="1" dirty="0"/>
              <a:t>Black Lentils (Urad Dal)</a:t>
            </a:r>
            <a:r>
              <a:rPr lang="en-US" sz="1600" dirty="0"/>
              <a:t> – Rich and creamy; used in dal makhani.</a:t>
            </a:r>
          </a:p>
          <a:p>
            <a:pPr marL="285750" indent="-285750">
              <a:buFont typeface="Arial" panose="020B0604020202020204" pitchFamily="34" charset="0"/>
              <a:buChar char="•"/>
            </a:pPr>
            <a:r>
              <a:rPr lang="en-US" sz="1600" b="1" dirty="0"/>
              <a:t>Yellow Lentils (Moong Dal, Toor Dal)</a:t>
            </a:r>
            <a:r>
              <a:rPr lang="en-US" sz="1600" dirty="0"/>
              <a:t> – Light and easy to digest; used in Indian dishes.</a:t>
            </a:r>
          </a:p>
        </p:txBody>
      </p:sp>
      <p:pic>
        <p:nvPicPr>
          <p:cNvPr id="8" name="Picture 7">
            <a:extLst>
              <a:ext uri="{FF2B5EF4-FFF2-40B4-BE49-F238E27FC236}">
                <a16:creationId xmlns:a16="http://schemas.microsoft.com/office/drawing/2014/main" id="{46464CB2-36F6-44E5-3C1C-EAFD0EEE688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36096" y="3284984"/>
            <a:ext cx="3356992" cy="3356992"/>
          </a:xfrm>
          <a:prstGeom prst="rect">
            <a:avLst/>
          </a:prstGeom>
        </p:spPr>
      </p:pic>
      <p:sp>
        <p:nvSpPr>
          <p:cNvPr id="10" name="TextBox 9">
            <a:extLst>
              <a:ext uri="{FF2B5EF4-FFF2-40B4-BE49-F238E27FC236}">
                <a16:creationId xmlns:a16="http://schemas.microsoft.com/office/drawing/2014/main" id="{3704628E-6300-F824-8EAD-1B56BF1E1192}"/>
              </a:ext>
            </a:extLst>
          </p:cNvPr>
          <p:cNvSpPr txBox="1"/>
          <p:nvPr/>
        </p:nvSpPr>
        <p:spPr>
          <a:xfrm>
            <a:off x="278479" y="3136612"/>
            <a:ext cx="4580466" cy="523220"/>
          </a:xfrm>
          <a:prstGeom prst="rect">
            <a:avLst/>
          </a:prstGeom>
          <a:noFill/>
        </p:spPr>
        <p:txBody>
          <a:bodyPr wrap="square">
            <a:spAutoFit/>
          </a:bodyPr>
          <a:lstStyle/>
          <a:p>
            <a:pPr marL="0" indent="0">
              <a:buNone/>
            </a:pPr>
            <a:r>
              <a:rPr lang="en-US" sz="2800" b="1" u="sng" dirty="0"/>
              <a:t>Types of Lentils:</a:t>
            </a:r>
          </a:p>
        </p:txBody>
      </p:sp>
      <p:sp>
        <p:nvSpPr>
          <p:cNvPr id="5" name="TextBox 4">
            <a:extLst>
              <a:ext uri="{FF2B5EF4-FFF2-40B4-BE49-F238E27FC236}">
                <a16:creationId xmlns:a16="http://schemas.microsoft.com/office/drawing/2014/main" id="{63FF507C-20AA-D0DF-6E23-EBDC92D03686}"/>
              </a:ext>
            </a:extLst>
          </p:cNvPr>
          <p:cNvSpPr txBox="1"/>
          <p:nvPr/>
        </p:nvSpPr>
        <p:spPr>
          <a:xfrm>
            <a:off x="4283968" y="1161777"/>
            <a:ext cx="6178665" cy="369332"/>
          </a:xfrm>
          <a:prstGeom prst="rect">
            <a:avLst/>
          </a:prstGeom>
          <a:noFill/>
        </p:spPr>
        <p:txBody>
          <a:bodyPr wrap="square">
            <a:spAutoFit/>
          </a:bodyPr>
          <a:lstStyle/>
          <a:p>
            <a:r>
              <a:rPr lang="en-US" dirty="0">
                <a:solidFill>
                  <a:srgbClr val="FF0000"/>
                </a:solidFill>
              </a:rPr>
              <a:t>Lentils are a powerhouse of protein, nutrition</a:t>
            </a:r>
            <a:endParaRPr lang="en-IN" dirty="0">
              <a:solidFill>
                <a:srgbClr val="FF0000"/>
              </a:solidFill>
            </a:endParaRPr>
          </a:p>
        </p:txBody>
      </p:sp>
    </p:spTree>
    <p:extLst>
      <p:ext uri="{BB962C8B-B14F-4D97-AF65-F5344CB8AC3E}">
        <p14:creationId xmlns:p14="http://schemas.microsoft.com/office/powerpoint/2010/main" val="4037324010"/>
      </p:ext>
    </p:extLst>
  </p:cSld>
  <p:clrMapOvr>
    <a:masterClrMapping/>
  </p:clrMapOvr>
  <p:transition spd="med">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636550-4B01-AF2A-528A-33AF4BDE1080}"/>
              </a:ext>
            </a:extLst>
          </p:cNvPr>
          <p:cNvSpPr>
            <a:spLocks noGrp="1"/>
          </p:cNvSpPr>
          <p:nvPr>
            <p:ph idx="1"/>
          </p:nvPr>
        </p:nvSpPr>
        <p:spPr>
          <a:xfrm>
            <a:off x="179512" y="1628800"/>
            <a:ext cx="5760640" cy="4389120"/>
          </a:xfrm>
        </p:spPr>
        <p:txBody>
          <a:bodyPr>
            <a:normAutofit/>
          </a:bodyPr>
          <a:lstStyle/>
          <a:p>
            <a:r>
              <a:rPr lang="en-US" sz="1800" b="1" dirty="0"/>
              <a:t>High in Protein</a:t>
            </a:r>
            <a:r>
              <a:rPr lang="en-US" sz="1800" dirty="0"/>
              <a:t> – Excellent plant-based protein source.</a:t>
            </a:r>
          </a:p>
          <a:p>
            <a:r>
              <a:rPr lang="en-US" sz="1800" b="1" dirty="0"/>
              <a:t>Rich in Fiber</a:t>
            </a:r>
            <a:r>
              <a:rPr lang="en-US" sz="1800" dirty="0"/>
              <a:t> – Supports digestion and gut health.</a:t>
            </a:r>
          </a:p>
          <a:p>
            <a:r>
              <a:rPr lang="en-US" sz="1800" b="1" dirty="0"/>
              <a:t>Loaded with Iron &amp; Folate</a:t>
            </a:r>
            <a:r>
              <a:rPr lang="en-US" sz="1800" dirty="0"/>
              <a:t> – Helps in energy production and cell growth.</a:t>
            </a:r>
          </a:p>
          <a:p>
            <a:r>
              <a:rPr lang="en-US" sz="1800" b="1" dirty="0"/>
              <a:t>Low in Fat &amp; Calories</a:t>
            </a:r>
            <a:r>
              <a:rPr lang="en-US" sz="1800" dirty="0"/>
              <a:t> – Aids in weight </a:t>
            </a:r>
          </a:p>
          <a:p>
            <a:pPr marL="0" indent="0">
              <a:buNone/>
            </a:pPr>
            <a:r>
              <a:rPr lang="en-US" sz="1800" dirty="0"/>
              <a:t>     management.</a:t>
            </a:r>
          </a:p>
          <a:p>
            <a:endParaRPr lang="en-US" sz="2000" dirty="0"/>
          </a:p>
          <a:p>
            <a:endParaRPr lang="en-IN" sz="2000" dirty="0"/>
          </a:p>
        </p:txBody>
      </p:sp>
      <p:sp>
        <p:nvSpPr>
          <p:cNvPr id="10" name="TextBox 9">
            <a:extLst>
              <a:ext uri="{FF2B5EF4-FFF2-40B4-BE49-F238E27FC236}">
                <a16:creationId xmlns:a16="http://schemas.microsoft.com/office/drawing/2014/main" id="{F08B1D40-DF59-4BAE-CA86-B1D8B40BEAFF}"/>
              </a:ext>
            </a:extLst>
          </p:cNvPr>
          <p:cNvSpPr txBox="1"/>
          <p:nvPr/>
        </p:nvSpPr>
        <p:spPr>
          <a:xfrm>
            <a:off x="415752" y="850105"/>
            <a:ext cx="6192688" cy="646331"/>
          </a:xfrm>
          <a:prstGeom prst="rect">
            <a:avLst/>
          </a:prstGeom>
          <a:noFill/>
        </p:spPr>
        <p:txBody>
          <a:bodyPr wrap="square">
            <a:spAutoFit/>
          </a:bodyPr>
          <a:lstStyle/>
          <a:p>
            <a:pPr marL="0" indent="0">
              <a:buNone/>
            </a:pPr>
            <a:r>
              <a:rPr lang="en-US" sz="3600" b="1" dirty="0"/>
              <a:t>Nutritional Benefits:</a:t>
            </a:r>
          </a:p>
        </p:txBody>
      </p:sp>
      <p:pic>
        <p:nvPicPr>
          <p:cNvPr id="12" name="Picture 11">
            <a:extLst>
              <a:ext uri="{FF2B5EF4-FFF2-40B4-BE49-F238E27FC236}">
                <a16:creationId xmlns:a16="http://schemas.microsoft.com/office/drawing/2014/main" id="{BF2EB8E2-4794-B72D-A329-EBF4182A135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98976" y="1340768"/>
            <a:ext cx="3475384" cy="3475384"/>
          </a:xfrm>
          <a:prstGeom prst="rect">
            <a:avLst/>
          </a:prstGeom>
        </p:spPr>
      </p:pic>
      <p:pic>
        <p:nvPicPr>
          <p:cNvPr id="2" name="Picture 1">
            <a:extLst>
              <a:ext uri="{FF2B5EF4-FFF2-40B4-BE49-F238E27FC236}">
                <a16:creationId xmlns:a16="http://schemas.microsoft.com/office/drawing/2014/main" id="{42119662-89CF-EAC4-3C3C-674F0C29F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269090" y="5517231"/>
            <a:ext cx="8767405" cy="920727"/>
          </a:xfrm>
          <a:prstGeom prst="rect">
            <a:avLst/>
          </a:prstGeom>
        </p:spPr>
      </p:pic>
      <p:sp>
        <p:nvSpPr>
          <p:cNvPr id="4" name="TextBox 3">
            <a:extLst>
              <a:ext uri="{FF2B5EF4-FFF2-40B4-BE49-F238E27FC236}">
                <a16:creationId xmlns:a16="http://schemas.microsoft.com/office/drawing/2014/main" id="{6DACA03A-C312-55DD-C6DE-B2D886C5BE81}"/>
              </a:ext>
            </a:extLst>
          </p:cNvPr>
          <p:cNvSpPr txBox="1"/>
          <p:nvPr/>
        </p:nvSpPr>
        <p:spPr>
          <a:xfrm>
            <a:off x="269091" y="5517231"/>
            <a:ext cx="8767404" cy="830997"/>
          </a:xfrm>
          <a:prstGeom prst="rect">
            <a:avLst/>
          </a:prstGeom>
          <a:noFill/>
        </p:spPr>
        <p:txBody>
          <a:bodyPr wrap="square">
            <a:spAutoFit/>
          </a:bodyPr>
          <a:lstStyle/>
          <a:p>
            <a:r>
              <a:rPr lang="en-US" sz="1600" dirty="0"/>
              <a:t>Lentils are easy to prepare, requiring minimal soaking and a short cooking time. </a:t>
            </a:r>
          </a:p>
          <a:p>
            <a:pPr algn="ctr"/>
            <a:r>
              <a:rPr lang="en-US" sz="1600" dirty="0"/>
              <a:t>They are commonly used in soups, stews, curries, and salads, making them a staple in healthy diets worldwide.</a:t>
            </a:r>
          </a:p>
        </p:txBody>
      </p:sp>
    </p:spTree>
    <p:extLst>
      <p:ext uri="{BB962C8B-B14F-4D97-AF65-F5344CB8AC3E}">
        <p14:creationId xmlns:p14="http://schemas.microsoft.com/office/powerpoint/2010/main" val="3298227414"/>
      </p:ext>
    </p:extLst>
  </p:cSld>
  <p:clrMapOvr>
    <a:masterClrMapping/>
  </p:clrMapOvr>
  <p:transition spd="med">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116632"/>
            <a:ext cx="8229600" cy="1143000"/>
          </a:xfrm>
        </p:spPr>
        <p:txBody>
          <a:bodyPr/>
          <a:lstStyle/>
          <a:p>
            <a:pPr algn="ctr"/>
            <a:r>
              <a:rPr lang="en-US" b="1" dirty="0"/>
              <a:t>6. </a:t>
            </a:r>
            <a:r>
              <a:rPr lang="en-US" sz="4800" b="1" dirty="0"/>
              <a:t>Condiments</a:t>
            </a:r>
            <a:endParaRPr lang="en-IN" sz="4800" b="1" dirty="0"/>
          </a:p>
        </p:txBody>
      </p:sp>
      <p:sp>
        <p:nvSpPr>
          <p:cNvPr id="3" name="Content Placeholder 2"/>
          <p:cNvSpPr>
            <a:spLocks noGrp="1"/>
          </p:cNvSpPr>
          <p:nvPr>
            <p:ph idx="1"/>
          </p:nvPr>
        </p:nvSpPr>
        <p:spPr>
          <a:xfrm>
            <a:off x="323528" y="1373220"/>
            <a:ext cx="8496944" cy="792088"/>
          </a:xfrm>
        </p:spPr>
        <p:txBody>
          <a:bodyPr>
            <a:noAutofit/>
          </a:bodyPr>
          <a:lstStyle/>
          <a:p>
            <a:r>
              <a:rPr lang="en-US" sz="2000" dirty="0"/>
              <a:t>Condiments are sauces, spreads, or seasonings added to food to enhance its flavor, texture, or appearance. They can be spicy, tangy, sweet, or savory, depending on the ingredients used. Condiments are widely used in global cuisines, making dishes more flavorful and enjoyable.</a:t>
            </a:r>
          </a:p>
          <a:p>
            <a:endParaRPr lang="en-US" sz="2000" dirty="0"/>
          </a:p>
          <a:p>
            <a:endParaRPr lang="en-US" sz="2000" dirty="0"/>
          </a:p>
        </p:txBody>
      </p:sp>
      <p:pic>
        <p:nvPicPr>
          <p:cNvPr id="7" name="Picture 6">
            <a:extLst>
              <a:ext uri="{FF2B5EF4-FFF2-40B4-BE49-F238E27FC236}">
                <a16:creationId xmlns:a16="http://schemas.microsoft.com/office/drawing/2014/main" id="{3A23160F-7337-C7B5-BC50-072302AE995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59016" y="3006081"/>
            <a:ext cx="3582144" cy="3582144"/>
          </a:xfrm>
          <a:prstGeom prst="rect">
            <a:avLst/>
          </a:prstGeom>
        </p:spPr>
      </p:pic>
      <p:sp>
        <p:nvSpPr>
          <p:cNvPr id="11" name="TextBox 10">
            <a:extLst>
              <a:ext uri="{FF2B5EF4-FFF2-40B4-BE49-F238E27FC236}">
                <a16:creationId xmlns:a16="http://schemas.microsoft.com/office/drawing/2014/main" id="{9CDFDE1B-40F8-35E9-05F7-9DCFC79E27FC}"/>
              </a:ext>
            </a:extLst>
          </p:cNvPr>
          <p:cNvSpPr txBox="1"/>
          <p:nvPr/>
        </p:nvSpPr>
        <p:spPr>
          <a:xfrm>
            <a:off x="246502" y="3811012"/>
            <a:ext cx="4580466" cy="3046988"/>
          </a:xfrm>
          <a:prstGeom prst="rect">
            <a:avLst/>
          </a:prstGeom>
          <a:noFill/>
        </p:spPr>
        <p:txBody>
          <a:bodyPr wrap="square">
            <a:spAutoFit/>
          </a:bodyPr>
          <a:lstStyle/>
          <a:p>
            <a:pPr marL="285750" indent="-285750">
              <a:buFont typeface="Arial" panose="020B0604020202020204" pitchFamily="34" charset="0"/>
              <a:buChar char="•"/>
            </a:pPr>
            <a:r>
              <a:rPr lang="en-US" sz="1600" b="1" dirty="0"/>
              <a:t>Tomato Ketchup</a:t>
            </a:r>
            <a:r>
              <a:rPr lang="en-US" sz="1600" dirty="0"/>
              <a:t> – Sweet and tangy, commonly used with snacks and fast food.</a:t>
            </a:r>
          </a:p>
          <a:p>
            <a:pPr marL="285750" indent="-285750">
              <a:buFont typeface="Arial" panose="020B0604020202020204" pitchFamily="34" charset="0"/>
              <a:buChar char="•"/>
            </a:pPr>
            <a:r>
              <a:rPr lang="en-US" sz="1600" b="1" dirty="0"/>
              <a:t>Mayonnaise</a:t>
            </a:r>
            <a:r>
              <a:rPr lang="en-US" sz="1600" dirty="0"/>
              <a:t> – Creamy and rich, used in sandwiches, salads, and dips.</a:t>
            </a:r>
          </a:p>
          <a:p>
            <a:pPr marL="285750" indent="-285750">
              <a:buFont typeface="Arial" panose="020B0604020202020204" pitchFamily="34" charset="0"/>
              <a:buChar char="•"/>
            </a:pPr>
            <a:r>
              <a:rPr lang="en-US" sz="1600" b="1" dirty="0"/>
              <a:t>Soy Sauce</a:t>
            </a:r>
            <a:r>
              <a:rPr lang="en-US" sz="1600" dirty="0"/>
              <a:t> – Salty and umami-rich, essential in Asian cooking.</a:t>
            </a:r>
          </a:p>
          <a:p>
            <a:pPr marL="285750" indent="-285750">
              <a:buFont typeface="Arial" panose="020B0604020202020204" pitchFamily="34" charset="0"/>
              <a:buChar char="•"/>
            </a:pPr>
            <a:r>
              <a:rPr lang="en-US" sz="1600" b="1" dirty="0"/>
              <a:t>Mustard</a:t>
            </a:r>
            <a:r>
              <a:rPr lang="en-US" sz="1600" dirty="0"/>
              <a:t> – Spicy and tangy, enhances burgers and sandwiches.</a:t>
            </a:r>
          </a:p>
          <a:p>
            <a:pPr marL="285750" indent="-285750">
              <a:buFont typeface="Arial" panose="020B0604020202020204" pitchFamily="34" charset="0"/>
              <a:buChar char="•"/>
            </a:pPr>
            <a:r>
              <a:rPr lang="en-US" sz="1600" b="1" dirty="0"/>
              <a:t>Chili Sauce</a:t>
            </a:r>
            <a:r>
              <a:rPr lang="en-US" sz="1600" dirty="0"/>
              <a:t> – Hot and spicy, adds a kick to various dishes.</a:t>
            </a:r>
          </a:p>
          <a:p>
            <a:pPr marL="285750" indent="-285750">
              <a:buFont typeface="Arial" panose="020B0604020202020204" pitchFamily="34" charset="0"/>
              <a:buChar char="•"/>
            </a:pPr>
            <a:r>
              <a:rPr lang="en-US" sz="1600" b="1" dirty="0"/>
              <a:t>Barbecue Sauce</a:t>
            </a:r>
            <a:r>
              <a:rPr lang="en-US" sz="1600" dirty="0"/>
              <a:t> – Smoky and slightly sweet, perfect for grilled foods.</a:t>
            </a:r>
          </a:p>
        </p:txBody>
      </p:sp>
      <p:sp>
        <p:nvSpPr>
          <p:cNvPr id="14" name="Title 1">
            <a:extLst>
              <a:ext uri="{FF2B5EF4-FFF2-40B4-BE49-F238E27FC236}">
                <a16:creationId xmlns:a16="http://schemas.microsoft.com/office/drawing/2014/main" id="{C2D96E26-E2F7-AA61-A29B-FC59DA9195B1}"/>
              </a:ext>
            </a:extLst>
          </p:cNvPr>
          <p:cNvSpPr txBox="1">
            <a:spLocks/>
          </p:cNvSpPr>
          <p:nvPr/>
        </p:nvSpPr>
        <p:spPr>
          <a:xfrm>
            <a:off x="244849" y="3429000"/>
            <a:ext cx="8229600" cy="1008112"/>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marL="0" indent="0">
              <a:buNone/>
            </a:pPr>
            <a:endParaRPr lang="en-US" sz="2000" b="1" dirty="0"/>
          </a:p>
          <a:p>
            <a:pPr marL="0" indent="0">
              <a:buNone/>
            </a:pPr>
            <a:r>
              <a:rPr lang="en-US" sz="2000" b="1" dirty="0"/>
              <a:t> 1. Sauces &amp; Pastes:</a:t>
            </a:r>
          </a:p>
          <a:p>
            <a:pPr algn="ctr"/>
            <a:endParaRPr lang="en-IN" dirty="0"/>
          </a:p>
        </p:txBody>
      </p:sp>
      <p:sp>
        <p:nvSpPr>
          <p:cNvPr id="16" name="TextBox 15">
            <a:extLst>
              <a:ext uri="{FF2B5EF4-FFF2-40B4-BE49-F238E27FC236}">
                <a16:creationId xmlns:a16="http://schemas.microsoft.com/office/drawing/2014/main" id="{870B1CBE-D44C-E2A4-CBCD-20FA12702F0F}"/>
              </a:ext>
            </a:extLst>
          </p:cNvPr>
          <p:cNvSpPr txBox="1"/>
          <p:nvPr/>
        </p:nvSpPr>
        <p:spPr>
          <a:xfrm>
            <a:off x="135550" y="2744471"/>
            <a:ext cx="4580466" cy="523220"/>
          </a:xfrm>
          <a:prstGeom prst="rect">
            <a:avLst/>
          </a:prstGeom>
          <a:noFill/>
        </p:spPr>
        <p:txBody>
          <a:bodyPr wrap="square">
            <a:spAutoFit/>
          </a:bodyPr>
          <a:lstStyle/>
          <a:p>
            <a:pPr marL="0" indent="0">
              <a:buNone/>
            </a:pPr>
            <a:r>
              <a:rPr lang="en-US" sz="2800" b="1" u="sng" dirty="0"/>
              <a:t>Types of Condiments:</a:t>
            </a:r>
          </a:p>
        </p:txBody>
      </p:sp>
      <p:sp>
        <p:nvSpPr>
          <p:cNvPr id="5" name="TextBox 4">
            <a:extLst>
              <a:ext uri="{FF2B5EF4-FFF2-40B4-BE49-F238E27FC236}">
                <a16:creationId xmlns:a16="http://schemas.microsoft.com/office/drawing/2014/main" id="{26CA014B-F93F-8537-946F-29C37406497A}"/>
              </a:ext>
            </a:extLst>
          </p:cNvPr>
          <p:cNvSpPr txBox="1"/>
          <p:nvPr/>
        </p:nvSpPr>
        <p:spPr>
          <a:xfrm>
            <a:off x="3707904" y="1131760"/>
            <a:ext cx="6185331" cy="369332"/>
          </a:xfrm>
          <a:prstGeom prst="rect">
            <a:avLst/>
          </a:prstGeom>
          <a:noFill/>
        </p:spPr>
        <p:txBody>
          <a:bodyPr wrap="square">
            <a:spAutoFit/>
          </a:bodyPr>
          <a:lstStyle/>
          <a:p>
            <a:r>
              <a:rPr lang="en-US" dirty="0">
                <a:solidFill>
                  <a:srgbClr val="FF0000"/>
                </a:solidFill>
              </a:rPr>
              <a:t>The finishing touch that take flavors to the next level! </a:t>
            </a:r>
            <a:endParaRPr lang="en-IN" dirty="0">
              <a:solidFill>
                <a:srgbClr val="FF0000"/>
              </a:solidFill>
            </a:endParaRPr>
          </a:p>
        </p:txBody>
      </p:sp>
    </p:spTree>
    <p:extLst>
      <p:ext uri="{BB962C8B-B14F-4D97-AF65-F5344CB8AC3E}">
        <p14:creationId xmlns:p14="http://schemas.microsoft.com/office/powerpoint/2010/main" val="2196715642"/>
      </p:ext>
    </p:extLst>
  </p:cSld>
  <p:clrMapOvr>
    <a:masterClrMapping/>
  </p:clrMapOvr>
  <p:transition spd="med">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E0D0B-873A-21D1-C037-FD4E4809C46E}"/>
              </a:ext>
            </a:extLst>
          </p:cNvPr>
          <p:cNvSpPr>
            <a:spLocks noGrp="1"/>
          </p:cNvSpPr>
          <p:nvPr>
            <p:ph type="title"/>
          </p:nvPr>
        </p:nvSpPr>
        <p:spPr>
          <a:xfrm>
            <a:off x="539552" y="1848528"/>
            <a:ext cx="8229600" cy="794352"/>
          </a:xfrm>
        </p:spPr>
        <p:txBody>
          <a:bodyPr>
            <a:normAutofit fontScale="90000"/>
          </a:bodyPr>
          <a:lstStyle/>
          <a:p>
            <a:r>
              <a:rPr lang="en-US" sz="5400" b="1" dirty="0"/>
              <a:t>2. Spice &amp; Herb-Based Condiments:</a:t>
            </a:r>
            <a:br>
              <a:rPr lang="en-US" sz="5400" b="1" dirty="0"/>
            </a:br>
            <a:endParaRPr lang="en-IN" dirty="0"/>
          </a:p>
        </p:txBody>
      </p:sp>
      <p:sp>
        <p:nvSpPr>
          <p:cNvPr id="9" name="Content Placeholder 8">
            <a:extLst>
              <a:ext uri="{FF2B5EF4-FFF2-40B4-BE49-F238E27FC236}">
                <a16:creationId xmlns:a16="http://schemas.microsoft.com/office/drawing/2014/main" id="{C21F7F24-0392-BE23-94E7-6381FA5E19F5}"/>
              </a:ext>
            </a:extLst>
          </p:cNvPr>
          <p:cNvSpPr txBox="1">
            <a:spLocks noGrp="1"/>
          </p:cNvSpPr>
          <p:nvPr>
            <p:ph idx="1"/>
          </p:nvPr>
        </p:nvSpPr>
        <p:spPr>
          <a:xfrm>
            <a:off x="457200" y="1935163"/>
            <a:ext cx="4330824" cy="3914918"/>
          </a:xfrm>
          <a:prstGeom prst="rect">
            <a:avLst/>
          </a:prstGeom>
          <a:noFill/>
        </p:spPr>
        <p:txBody>
          <a:bodyPr wrap="square">
            <a:spAutoFit/>
          </a:bodyPr>
          <a:lstStyle/>
          <a:p>
            <a:pPr marL="0" indent="0">
              <a:buNone/>
            </a:pPr>
            <a:endParaRPr lang="en-US" sz="1800" dirty="0"/>
          </a:p>
          <a:p>
            <a:r>
              <a:rPr lang="en-US" sz="1800" b="1" dirty="0"/>
              <a:t>Chutneys (Mint, Tamarind, Coconut, Mango)</a:t>
            </a:r>
            <a:r>
              <a:rPr lang="en-US" sz="1800" dirty="0"/>
              <a:t> – Common in Indian cuisine for dipping and flavor enhancement.</a:t>
            </a:r>
          </a:p>
          <a:p>
            <a:r>
              <a:rPr lang="en-US" sz="1800" b="1" dirty="0"/>
              <a:t>Pickles (Achar)</a:t>
            </a:r>
            <a:r>
              <a:rPr lang="en-US" sz="1800" dirty="0"/>
              <a:t> – Preserved vegetables or fruits with spices, offering a tangy and spicy taste.</a:t>
            </a:r>
          </a:p>
          <a:p>
            <a:r>
              <a:rPr lang="en-US" sz="1800" b="1" dirty="0"/>
              <a:t>Horseradish &amp; Wasabi</a:t>
            </a:r>
            <a:r>
              <a:rPr lang="en-US" sz="1800" dirty="0"/>
              <a:t> – Strong and pungent, used in Japanese and European dishes.</a:t>
            </a:r>
          </a:p>
          <a:p>
            <a:r>
              <a:rPr lang="en-US" sz="1800" b="1" dirty="0"/>
              <a:t>Pesto</a:t>
            </a:r>
            <a:r>
              <a:rPr lang="en-US" sz="1800" dirty="0"/>
              <a:t> – Basil-based Italian condiment, used in pasta and sandwiches.</a:t>
            </a:r>
          </a:p>
        </p:txBody>
      </p:sp>
      <p:pic>
        <p:nvPicPr>
          <p:cNvPr id="5" name="Picture 4">
            <a:extLst>
              <a:ext uri="{FF2B5EF4-FFF2-40B4-BE49-F238E27FC236}">
                <a16:creationId xmlns:a16="http://schemas.microsoft.com/office/drawing/2014/main" id="{26657AC9-FB53-0CA3-A5D5-29665AB4E31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94194" y="2655050"/>
            <a:ext cx="3914918" cy="3914918"/>
          </a:xfrm>
          <a:prstGeom prst="rect">
            <a:avLst/>
          </a:prstGeom>
        </p:spPr>
      </p:pic>
    </p:spTree>
    <p:extLst>
      <p:ext uri="{BB962C8B-B14F-4D97-AF65-F5344CB8AC3E}">
        <p14:creationId xmlns:p14="http://schemas.microsoft.com/office/powerpoint/2010/main" val="1343935135"/>
      </p:ext>
    </p:extLst>
  </p:cSld>
  <p:clrMapOvr>
    <a:masterClrMapping/>
  </p:clrMapOvr>
  <p:transition spd="med">
    <p:pul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0551" y="943798"/>
            <a:ext cx="5040560" cy="4389120"/>
          </a:xfrm>
        </p:spPr>
        <p:txBody>
          <a:bodyPr>
            <a:normAutofit/>
          </a:bodyPr>
          <a:lstStyle/>
          <a:p>
            <a:pPr marL="0" indent="0">
              <a:buNone/>
            </a:pPr>
            <a:endParaRPr lang="en-US" sz="2000" dirty="0"/>
          </a:p>
          <a:p>
            <a:r>
              <a:rPr lang="en-US" sz="2000" b="1" dirty="0"/>
              <a:t>Vinegar (Apple Cider, White, Balsamic)</a:t>
            </a:r>
            <a:r>
              <a:rPr lang="en-US" sz="2000" dirty="0"/>
              <a:t> – Used in dressings, marinades, and pickling.</a:t>
            </a:r>
          </a:p>
          <a:p>
            <a:r>
              <a:rPr lang="en-US" sz="2000" b="1" dirty="0"/>
              <a:t>Hot Sauce (Tabasco, </a:t>
            </a:r>
            <a:r>
              <a:rPr lang="en-US" sz="2000" b="1" dirty="0" err="1"/>
              <a:t>Sriracha</a:t>
            </a:r>
            <a:r>
              <a:rPr lang="en-US" sz="2000" b="1" dirty="0"/>
              <a:t>)</a:t>
            </a:r>
            <a:r>
              <a:rPr lang="en-US" sz="2000" dirty="0"/>
              <a:t> – Spicy and tangy, enhances various cuisines.</a:t>
            </a:r>
          </a:p>
          <a:p>
            <a:r>
              <a:rPr lang="en-US" sz="2000" b="1" dirty="0"/>
              <a:t>Fish Sauce</a:t>
            </a:r>
            <a:r>
              <a:rPr lang="en-US" sz="2000" dirty="0"/>
              <a:t> – Salty and umami-rich, widely used in Southeast Asian cooking.</a:t>
            </a:r>
          </a:p>
          <a:p>
            <a:r>
              <a:rPr lang="en-US" sz="2000" b="1" dirty="0"/>
              <a:t>Honey &amp; Maple Syrup</a:t>
            </a:r>
            <a:r>
              <a:rPr lang="en-US" sz="2000" dirty="0"/>
              <a:t> – Natural sweeteners, used in cooking and dressing.</a:t>
            </a:r>
          </a:p>
          <a:p>
            <a:endParaRPr lang="en-US" sz="2800" dirty="0"/>
          </a:p>
          <a:p>
            <a:endParaRPr lang="en-IN" dirty="0"/>
          </a:p>
        </p:txBody>
      </p:sp>
      <p:sp>
        <p:nvSpPr>
          <p:cNvPr id="4" name="Rectangle 3"/>
          <p:cNvSpPr/>
          <p:nvPr/>
        </p:nvSpPr>
        <p:spPr>
          <a:xfrm>
            <a:off x="395536" y="4062738"/>
            <a:ext cx="8064896" cy="3139321"/>
          </a:xfrm>
          <a:prstGeom prst="rect">
            <a:avLst/>
          </a:prstGeom>
        </p:spPr>
        <p:txBody>
          <a:bodyPr wrap="square">
            <a:spAutoFit/>
          </a:bodyPr>
          <a:lstStyle/>
          <a:p>
            <a:pPr algn="ctr"/>
            <a:endParaRPr lang="en-US" dirty="0"/>
          </a:p>
          <a:p>
            <a:pPr algn="ctr"/>
            <a:r>
              <a:rPr lang="en-US" b="1" u="sng" dirty="0"/>
              <a:t>Benefits of Condiments:</a:t>
            </a:r>
          </a:p>
          <a:p>
            <a:pPr marL="342900" indent="-342900">
              <a:buFont typeface="+mj-lt"/>
              <a:buAutoNum type="arabicPeriod"/>
            </a:pPr>
            <a:r>
              <a:rPr lang="en-US" dirty="0"/>
              <a:t>Enhance taste and texture of food.</a:t>
            </a:r>
          </a:p>
          <a:p>
            <a:pPr marL="342900" indent="-342900">
              <a:buFont typeface="+mj-lt"/>
              <a:buAutoNum type="arabicPeriod"/>
            </a:pPr>
            <a:r>
              <a:rPr lang="en-US" dirty="0"/>
              <a:t>Add variety and uniqueness to dishes.</a:t>
            </a:r>
          </a:p>
          <a:p>
            <a:pPr marL="342900" indent="-342900">
              <a:buFont typeface="+mj-lt"/>
              <a:buAutoNum type="arabicPeriod"/>
            </a:pPr>
            <a:r>
              <a:rPr lang="en-US" dirty="0"/>
              <a:t>Some condiments, like fermented sauces, provide probiotics for gut health.</a:t>
            </a:r>
          </a:p>
          <a:p>
            <a:pPr marL="342900" indent="-342900">
              <a:buFont typeface="+mj-lt"/>
              <a:buAutoNum type="arabicPeriod"/>
            </a:pPr>
            <a:r>
              <a:rPr lang="en-US" dirty="0"/>
              <a:t>Used in small quantities, they elevate the overall dining experience.</a:t>
            </a:r>
          </a:p>
          <a:p>
            <a:pPr marL="342900" indent="-342900">
              <a:buFont typeface="+mj-lt"/>
              <a:buAutoNum type="arabicPeriod"/>
            </a:pPr>
            <a:r>
              <a:rPr lang="en-US" dirty="0"/>
              <a:t>Condiments are an essential part of global cuisines, offering unique flavors and complementing different foods. Whether spicy, sweet, or tangy, they make meals more enjoyable!</a:t>
            </a:r>
          </a:p>
          <a:p>
            <a:endParaRPr lang="en-IN" dirty="0"/>
          </a:p>
          <a:p>
            <a:endParaRPr lang="en-IN" dirty="0"/>
          </a:p>
        </p:txBody>
      </p:sp>
      <p:pic>
        <p:nvPicPr>
          <p:cNvPr id="5" name="Picture 4">
            <a:extLst>
              <a:ext uri="{FF2B5EF4-FFF2-40B4-BE49-F238E27FC236}">
                <a16:creationId xmlns:a16="http://schemas.microsoft.com/office/drawing/2014/main" id="{2EFD6AAA-D465-381A-9CA1-3BD5AE27B9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09143" y="943798"/>
            <a:ext cx="3139321" cy="3139321"/>
          </a:xfrm>
          <a:prstGeom prst="rect">
            <a:avLst/>
          </a:prstGeom>
        </p:spPr>
      </p:pic>
      <p:sp>
        <p:nvSpPr>
          <p:cNvPr id="2" name="Title 1">
            <a:extLst>
              <a:ext uri="{FF2B5EF4-FFF2-40B4-BE49-F238E27FC236}">
                <a16:creationId xmlns:a16="http://schemas.microsoft.com/office/drawing/2014/main" id="{7EA6A11E-9DFE-90B8-F5CF-D7E909630E6A}"/>
              </a:ext>
            </a:extLst>
          </p:cNvPr>
          <p:cNvSpPr txBox="1">
            <a:spLocks/>
          </p:cNvSpPr>
          <p:nvPr/>
        </p:nvSpPr>
        <p:spPr>
          <a:xfrm>
            <a:off x="395536" y="436529"/>
            <a:ext cx="8229600" cy="794352"/>
          </a:xfrm>
          <a:prstGeom prst="rect">
            <a:avLst/>
          </a:prstGeom>
        </p:spPr>
        <p:txBody>
          <a:bodyPr vert="horz" lIns="0" rIns="0" bIns="0" anchor="b">
            <a:normAutofit fontScale="975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marL="0" indent="0">
              <a:buNone/>
            </a:pPr>
            <a:r>
              <a:rPr lang="en-US" sz="4000" b="1" dirty="0"/>
              <a:t>3. Liquid Condiments:</a:t>
            </a:r>
          </a:p>
        </p:txBody>
      </p:sp>
    </p:spTree>
    <p:extLst>
      <p:ext uri="{BB962C8B-B14F-4D97-AF65-F5344CB8AC3E}">
        <p14:creationId xmlns:p14="http://schemas.microsoft.com/office/powerpoint/2010/main" val="2140565785"/>
      </p:ext>
    </p:extLst>
  </p:cSld>
  <p:clrMapOvr>
    <a:masterClrMapping/>
  </p:clrMapOvr>
  <p:transition spd="med">
    <p:pull/>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6843" y="142350"/>
            <a:ext cx="8229600" cy="1143000"/>
          </a:xfrm>
        </p:spPr>
        <p:txBody>
          <a:bodyPr/>
          <a:lstStyle/>
          <a:p>
            <a:pPr algn="ctr"/>
            <a:r>
              <a:rPr lang="en-US" b="1" dirty="0"/>
              <a:t>7. Oils</a:t>
            </a:r>
            <a:endParaRPr lang="en-IN" b="1" dirty="0"/>
          </a:p>
        </p:txBody>
      </p:sp>
      <p:sp>
        <p:nvSpPr>
          <p:cNvPr id="3" name="Content Placeholder 2"/>
          <p:cNvSpPr>
            <a:spLocks noGrp="1"/>
          </p:cNvSpPr>
          <p:nvPr>
            <p:ph idx="1"/>
          </p:nvPr>
        </p:nvSpPr>
        <p:spPr>
          <a:xfrm>
            <a:off x="323528" y="1700808"/>
            <a:ext cx="8579296" cy="1493520"/>
          </a:xfrm>
        </p:spPr>
        <p:txBody>
          <a:bodyPr>
            <a:normAutofit fontScale="85000" lnSpcReduction="20000"/>
          </a:bodyPr>
          <a:lstStyle/>
          <a:p>
            <a:r>
              <a:rPr lang="en-IN" dirty="0"/>
              <a:t>Oils are fats extracted from seeds, nuts, or fruits and are widely used for cooking, frying, dressing, and even medicinal purposes. They enhance flavour, provide essential fatty acids, and are a key source of energy. Different types of oils have unique health benefits and uses in various cuisines.</a:t>
            </a:r>
          </a:p>
          <a:p>
            <a:endParaRPr lang="en-IN" dirty="0"/>
          </a:p>
          <a:p>
            <a:endParaRPr lang="en-IN" dirty="0"/>
          </a:p>
        </p:txBody>
      </p:sp>
      <p:sp>
        <p:nvSpPr>
          <p:cNvPr id="4" name="Rectangle 3"/>
          <p:cNvSpPr/>
          <p:nvPr/>
        </p:nvSpPr>
        <p:spPr>
          <a:xfrm>
            <a:off x="3851920" y="1216161"/>
            <a:ext cx="5886400" cy="369332"/>
          </a:xfrm>
          <a:prstGeom prst="rect">
            <a:avLst/>
          </a:prstGeom>
        </p:spPr>
        <p:txBody>
          <a:bodyPr wrap="square">
            <a:spAutoFit/>
          </a:bodyPr>
          <a:lstStyle/>
          <a:p>
            <a:pPr lvl="0"/>
            <a:r>
              <a:rPr lang="en-IN" b="1" dirty="0">
                <a:solidFill>
                  <a:srgbClr val="FF0000"/>
                </a:solidFill>
              </a:rPr>
              <a:t>Essential Cooking and Nutritional Ingredient</a:t>
            </a:r>
          </a:p>
        </p:txBody>
      </p:sp>
      <p:sp>
        <p:nvSpPr>
          <p:cNvPr id="5" name="Rectangle 4"/>
          <p:cNvSpPr/>
          <p:nvPr/>
        </p:nvSpPr>
        <p:spPr>
          <a:xfrm>
            <a:off x="539552" y="3284984"/>
            <a:ext cx="5535488" cy="3293209"/>
          </a:xfrm>
          <a:prstGeom prst="rect">
            <a:avLst/>
          </a:prstGeom>
        </p:spPr>
        <p:txBody>
          <a:bodyPr wrap="square">
            <a:spAutoFit/>
          </a:bodyPr>
          <a:lstStyle/>
          <a:p>
            <a:endParaRPr lang="en-IN" sz="1600" b="1" dirty="0"/>
          </a:p>
          <a:p>
            <a:r>
              <a:rPr lang="en-IN" sz="1600" b="1" dirty="0">
                <a:solidFill>
                  <a:schemeClr val="bg2">
                    <a:lumMod val="10000"/>
                  </a:schemeClr>
                </a:solidFill>
              </a:rPr>
              <a:t>Vegetable &amp; Seed Oils:</a:t>
            </a:r>
          </a:p>
          <a:p>
            <a:pPr marL="285750" lvl="0" indent="-285750">
              <a:buFont typeface="Arial" panose="020B0604020202020204" pitchFamily="34" charset="0"/>
              <a:buChar char="•"/>
            </a:pPr>
            <a:r>
              <a:rPr lang="en-IN" sz="1600" b="1" dirty="0">
                <a:solidFill>
                  <a:schemeClr val="bg2">
                    <a:lumMod val="10000"/>
                  </a:schemeClr>
                </a:solidFill>
              </a:rPr>
              <a:t>Sunflower Oil</a:t>
            </a:r>
            <a:r>
              <a:rPr lang="en-IN" sz="1600" dirty="0">
                <a:solidFill>
                  <a:schemeClr val="bg2">
                    <a:lumMod val="10000"/>
                  </a:schemeClr>
                </a:solidFill>
              </a:rPr>
              <a:t> – Light and mild, ideal for frying and deep-frying.</a:t>
            </a:r>
          </a:p>
          <a:p>
            <a:pPr marL="285750" lvl="0" indent="-285750">
              <a:buFont typeface="Arial" panose="020B0604020202020204" pitchFamily="34" charset="0"/>
              <a:buChar char="•"/>
            </a:pPr>
            <a:r>
              <a:rPr lang="en-IN" sz="1600" b="1" dirty="0">
                <a:solidFill>
                  <a:schemeClr val="bg2">
                    <a:lumMod val="10000"/>
                  </a:schemeClr>
                </a:solidFill>
              </a:rPr>
              <a:t>Soybean Oil</a:t>
            </a:r>
            <a:r>
              <a:rPr lang="en-IN" sz="1600" dirty="0">
                <a:solidFill>
                  <a:schemeClr val="bg2">
                    <a:lumMod val="10000"/>
                  </a:schemeClr>
                </a:solidFill>
              </a:rPr>
              <a:t> – Rich in Omega-3, used for general cooking.</a:t>
            </a:r>
          </a:p>
          <a:p>
            <a:pPr marL="285750" lvl="0" indent="-285750">
              <a:buFont typeface="Arial" panose="020B0604020202020204" pitchFamily="34" charset="0"/>
              <a:buChar char="•"/>
            </a:pPr>
            <a:r>
              <a:rPr lang="en-IN" sz="1600" b="1" dirty="0">
                <a:solidFill>
                  <a:schemeClr val="bg2">
                    <a:lumMod val="10000"/>
                  </a:schemeClr>
                </a:solidFill>
              </a:rPr>
              <a:t>Canola Oil</a:t>
            </a:r>
            <a:r>
              <a:rPr lang="en-IN" sz="1600" dirty="0">
                <a:solidFill>
                  <a:schemeClr val="bg2">
                    <a:lumMod val="10000"/>
                  </a:schemeClr>
                </a:solidFill>
              </a:rPr>
              <a:t> – Low in saturated fats, great for baking and stir-frying.</a:t>
            </a:r>
          </a:p>
          <a:p>
            <a:pPr marL="285750" lvl="0" indent="-285750">
              <a:buFont typeface="Arial" panose="020B0604020202020204" pitchFamily="34" charset="0"/>
              <a:buChar char="•"/>
            </a:pPr>
            <a:r>
              <a:rPr lang="en-IN" sz="1600" b="1" dirty="0">
                <a:solidFill>
                  <a:schemeClr val="bg2">
                    <a:lumMod val="10000"/>
                  </a:schemeClr>
                </a:solidFill>
              </a:rPr>
              <a:t>Corn Oil</a:t>
            </a:r>
            <a:r>
              <a:rPr lang="en-IN" sz="1600" dirty="0">
                <a:solidFill>
                  <a:schemeClr val="bg2">
                    <a:lumMod val="10000"/>
                  </a:schemeClr>
                </a:solidFill>
              </a:rPr>
              <a:t> – High smoke point, commonly used for frying.</a:t>
            </a:r>
          </a:p>
          <a:p>
            <a:pPr marL="285750" lvl="0" indent="-285750">
              <a:buFont typeface="Arial" panose="020B0604020202020204" pitchFamily="34" charset="0"/>
              <a:buChar char="•"/>
            </a:pPr>
            <a:r>
              <a:rPr lang="en-IN" sz="1600" b="1" dirty="0">
                <a:solidFill>
                  <a:schemeClr val="bg2">
                    <a:lumMod val="10000"/>
                  </a:schemeClr>
                </a:solidFill>
              </a:rPr>
              <a:t>Sesame Oil</a:t>
            </a:r>
            <a:r>
              <a:rPr lang="en-IN" sz="1600" dirty="0">
                <a:solidFill>
                  <a:schemeClr val="bg2">
                    <a:lumMod val="10000"/>
                  </a:schemeClr>
                </a:solidFill>
              </a:rPr>
              <a:t> – Aromatic and nutty, popular in Asian cuisine.</a:t>
            </a:r>
          </a:p>
          <a:p>
            <a:pPr marL="285750" lvl="0" indent="-285750">
              <a:buFont typeface="Arial" panose="020B0604020202020204" pitchFamily="34" charset="0"/>
              <a:buChar char="•"/>
            </a:pPr>
            <a:r>
              <a:rPr lang="en-IN" sz="1600" b="1" dirty="0">
                <a:solidFill>
                  <a:schemeClr val="bg2">
                    <a:lumMod val="10000"/>
                  </a:schemeClr>
                </a:solidFill>
              </a:rPr>
              <a:t>Mustard Oil</a:t>
            </a:r>
            <a:r>
              <a:rPr lang="en-IN" sz="1600" dirty="0">
                <a:solidFill>
                  <a:schemeClr val="bg2">
                    <a:lumMod val="10000"/>
                  </a:schemeClr>
                </a:solidFill>
              </a:rPr>
              <a:t> – Strong and pungent, used in Indian and Bengali dishes.</a:t>
            </a:r>
          </a:p>
        </p:txBody>
      </p:sp>
      <p:pic>
        <p:nvPicPr>
          <p:cNvPr id="7" name="Picture 6">
            <a:extLst>
              <a:ext uri="{FF2B5EF4-FFF2-40B4-BE49-F238E27FC236}">
                <a16:creationId xmlns:a16="http://schemas.microsoft.com/office/drawing/2014/main" id="{7FE7A694-4FD4-E54C-5A12-BF8CF66D7DC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6075040" y="3766162"/>
            <a:ext cx="3068960" cy="3068960"/>
          </a:xfrm>
          <a:prstGeom prst="rect">
            <a:avLst/>
          </a:prstGeom>
        </p:spPr>
      </p:pic>
      <p:sp>
        <p:nvSpPr>
          <p:cNvPr id="8" name="TextBox 7">
            <a:extLst>
              <a:ext uri="{FF2B5EF4-FFF2-40B4-BE49-F238E27FC236}">
                <a16:creationId xmlns:a16="http://schemas.microsoft.com/office/drawing/2014/main" id="{A9B6A2AF-768F-2369-0210-6834DF905FA3}"/>
              </a:ext>
            </a:extLst>
          </p:cNvPr>
          <p:cNvSpPr txBox="1"/>
          <p:nvPr/>
        </p:nvSpPr>
        <p:spPr>
          <a:xfrm>
            <a:off x="1202474" y="3100318"/>
            <a:ext cx="4872566" cy="369332"/>
          </a:xfrm>
          <a:prstGeom prst="rect">
            <a:avLst/>
          </a:prstGeom>
          <a:noFill/>
        </p:spPr>
        <p:txBody>
          <a:bodyPr wrap="square">
            <a:spAutoFit/>
          </a:bodyPr>
          <a:lstStyle/>
          <a:p>
            <a:r>
              <a:rPr lang="en-IN" b="1" u="sng" dirty="0"/>
              <a:t>Types of Cooking Oils &amp; Their Uses:</a:t>
            </a:r>
          </a:p>
        </p:txBody>
      </p:sp>
    </p:spTree>
    <p:extLst>
      <p:ext uri="{BB962C8B-B14F-4D97-AF65-F5344CB8AC3E}">
        <p14:creationId xmlns:p14="http://schemas.microsoft.com/office/powerpoint/2010/main" val="4187391609"/>
      </p:ext>
    </p:extLst>
  </p:cSld>
  <p:clrMapOvr>
    <a:masterClrMapping/>
  </p:clrMapOvr>
  <p:transition spd="med">
    <p:pull/>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908720"/>
            <a:ext cx="8604448" cy="4389120"/>
          </a:xfrm>
        </p:spPr>
        <p:txBody>
          <a:bodyPr>
            <a:normAutofit/>
          </a:bodyPr>
          <a:lstStyle/>
          <a:p>
            <a:pPr marL="0" indent="0">
              <a:buNone/>
            </a:pPr>
            <a:r>
              <a:rPr lang="en-IN" sz="1600" b="1" dirty="0"/>
              <a:t>Nut &amp; Fruit Oils:</a:t>
            </a:r>
          </a:p>
          <a:p>
            <a:pPr lvl="0"/>
            <a:r>
              <a:rPr lang="en-IN" sz="1600" b="1" dirty="0"/>
              <a:t>Coconut Oil</a:t>
            </a:r>
            <a:r>
              <a:rPr lang="en-IN" sz="1600" dirty="0"/>
              <a:t> – Solid at room temperature, used in South Indian cooking and skincare.</a:t>
            </a:r>
          </a:p>
          <a:p>
            <a:pPr lvl="0"/>
            <a:r>
              <a:rPr lang="en-IN" sz="1600" b="1" dirty="0"/>
              <a:t>Olive Oil (Extra Virgin, Pure, Light)</a:t>
            </a:r>
            <a:r>
              <a:rPr lang="en-IN" sz="1600" dirty="0"/>
              <a:t> – Healthy and versatile, great for salads and low-heat cooking.</a:t>
            </a:r>
          </a:p>
          <a:p>
            <a:pPr lvl="0"/>
            <a:r>
              <a:rPr lang="en-IN" sz="1600" b="1" dirty="0"/>
              <a:t>Peanut Oil</a:t>
            </a:r>
            <a:r>
              <a:rPr lang="en-IN" sz="1600" dirty="0"/>
              <a:t> – Nutty </a:t>
            </a:r>
            <a:r>
              <a:rPr lang="en-IN" sz="1600" dirty="0" err="1"/>
              <a:t>flavor</a:t>
            </a:r>
            <a:r>
              <a:rPr lang="en-IN" sz="1600" dirty="0"/>
              <a:t>, excellent for deep-frying and Asian cooking.</a:t>
            </a:r>
          </a:p>
          <a:p>
            <a:pPr lvl="0"/>
            <a:r>
              <a:rPr lang="en-IN" sz="1600" b="1" dirty="0"/>
              <a:t>Almond Oil</a:t>
            </a:r>
            <a:r>
              <a:rPr lang="en-IN" sz="1600" dirty="0"/>
              <a:t> – Used for dressings, desserts, and skin care.</a:t>
            </a:r>
          </a:p>
          <a:p>
            <a:pPr lvl="0"/>
            <a:endParaRPr lang="en-IN" sz="1600" dirty="0"/>
          </a:p>
          <a:p>
            <a:pPr marL="0" indent="0">
              <a:buNone/>
            </a:pPr>
            <a:r>
              <a:rPr lang="en-IN" sz="1600" b="1" dirty="0"/>
              <a:t>Specialty &amp; Health Oils:</a:t>
            </a:r>
          </a:p>
          <a:p>
            <a:pPr lvl="0"/>
            <a:r>
              <a:rPr lang="en-IN" sz="1600" b="1" dirty="0"/>
              <a:t>Flaxseed Oil</a:t>
            </a:r>
            <a:r>
              <a:rPr lang="en-IN" sz="1600" dirty="0"/>
              <a:t> – Rich in Omega-3, best used raw in salads.</a:t>
            </a:r>
          </a:p>
          <a:p>
            <a:pPr lvl="0"/>
            <a:r>
              <a:rPr lang="en-IN" sz="1600" b="1" dirty="0"/>
              <a:t>Avocado Oil</a:t>
            </a:r>
            <a:r>
              <a:rPr lang="en-IN" sz="1600" dirty="0"/>
              <a:t> – High in monounsaturated fats, great for cooking and dressings.</a:t>
            </a:r>
          </a:p>
          <a:p>
            <a:pPr lvl="0"/>
            <a:r>
              <a:rPr lang="en-IN" sz="1600" b="1" dirty="0"/>
              <a:t>Ghee (Clarified Butter)</a:t>
            </a:r>
            <a:r>
              <a:rPr lang="en-IN" sz="1600" dirty="0"/>
              <a:t> – Common in Indian cuisine, provides a rich aroma and taste.</a:t>
            </a:r>
          </a:p>
          <a:p>
            <a:endParaRPr lang="en-IN" sz="1600" dirty="0"/>
          </a:p>
        </p:txBody>
      </p:sp>
      <p:sp>
        <p:nvSpPr>
          <p:cNvPr id="4" name="Rectangle 3"/>
          <p:cNvSpPr/>
          <p:nvPr/>
        </p:nvSpPr>
        <p:spPr>
          <a:xfrm>
            <a:off x="179512" y="4869160"/>
            <a:ext cx="6264696" cy="1754326"/>
          </a:xfrm>
          <a:prstGeom prst="rect">
            <a:avLst/>
          </a:prstGeom>
        </p:spPr>
        <p:txBody>
          <a:bodyPr wrap="square">
            <a:spAutoFit/>
          </a:bodyPr>
          <a:lstStyle/>
          <a:p>
            <a:pPr marL="342900" lvl="0" indent="-342900">
              <a:buFont typeface="+mj-lt"/>
              <a:buAutoNum type="arabicPeriod"/>
            </a:pPr>
            <a:r>
              <a:rPr lang="en-IN" dirty="0"/>
              <a:t>Provide </a:t>
            </a:r>
            <a:r>
              <a:rPr lang="en-IN" b="1" dirty="0"/>
              <a:t>essential fatty acids</a:t>
            </a:r>
            <a:r>
              <a:rPr lang="en-IN" dirty="0"/>
              <a:t> for brain and heart health.</a:t>
            </a:r>
          </a:p>
          <a:p>
            <a:pPr marL="342900" lvl="0" indent="-342900">
              <a:buFont typeface="+mj-lt"/>
              <a:buAutoNum type="arabicPeriod"/>
            </a:pPr>
            <a:r>
              <a:rPr lang="en-IN" dirty="0"/>
              <a:t>Improve </a:t>
            </a:r>
            <a:r>
              <a:rPr lang="en-IN" b="1" dirty="0"/>
              <a:t>nutrient absorption</a:t>
            </a:r>
            <a:r>
              <a:rPr lang="en-IN" dirty="0"/>
              <a:t> of fat-soluble vitamins (A, D, E, K).</a:t>
            </a:r>
          </a:p>
          <a:p>
            <a:pPr marL="342900" lvl="0" indent="-342900">
              <a:buFont typeface="+mj-lt"/>
              <a:buAutoNum type="arabicPeriod"/>
            </a:pPr>
            <a:r>
              <a:rPr lang="en-IN" dirty="0"/>
              <a:t>Support </a:t>
            </a:r>
            <a:r>
              <a:rPr lang="en-IN" b="1" dirty="0"/>
              <a:t>skin and hair health</a:t>
            </a:r>
            <a:r>
              <a:rPr lang="en-IN" dirty="0"/>
              <a:t>.</a:t>
            </a:r>
          </a:p>
          <a:p>
            <a:pPr marL="342900" lvl="0" indent="-342900">
              <a:buFont typeface="+mj-lt"/>
              <a:buAutoNum type="arabicPeriod"/>
            </a:pPr>
            <a:r>
              <a:rPr lang="en-IN" dirty="0"/>
              <a:t>Some oils (olive, flaxseed) have </a:t>
            </a:r>
            <a:r>
              <a:rPr lang="en-IN" b="1" dirty="0"/>
              <a:t>anti-inflammatory properties</a:t>
            </a:r>
            <a:r>
              <a:rPr lang="en-IN" dirty="0"/>
              <a:t>.</a:t>
            </a:r>
          </a:p>
        </p:txBody>
      </p:sp>
      <p:pic>
        <p:nvPicPr>
          <p:cNvPr id="5" name="Picture 4">
            <a:extLst>
              <a:ext uri="{FF2B5EF4-FFF2-40B4-BE49-F238E27FC236}">
                <a16:creationId xmlns:a16="http://schemas.microsoft.com/office/drawing/2014/main" id="{07ABBC8D-96B6-A5DB-D5E2-5917502F5EA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6372200" y="4096524"/>
            <a:ext cx="2771800" cy="2771800"/>
          </a:xfrm>
          <a:prstGeom prst="rect">
            <a:avLst/>
          </a:prstGeom>
        </p:spPr>
      </p:pic>
      <p:sp>
        <p:nvSpPr>
          <p:cNvPr id="7" name="TextBox 6">
            <a:extLst>
              <a:ext uri="{FF2B5EF4-FFF2-40B4-BE49-F238E27FC236}">
                <a16:creationId xmlns:a16="http://schemas.microsoft.com/office/drawing/2014/main" id="{FBD5A24D-BB72-2182-BAF2-A915AA19B3B8}"/>
              </a:ext>
            </a:extLst>
          </p:cNvPr>
          <p:cNvSpPr txBox="1"/>
          <p:nvPr/>
        </p:nvSpPr>
        <p:spPr>
          <a:xfrm>
            <a:off x="539552" y="4211796"/>
            <a:ext cx="4580466" cy="523220"/>
          </a:xfrm>
          <a:prstGeom prst="rect">
            <a:avLst/>
          </a:prstGeom>
          <a:noFill/>
        </p:spPr>
        <p:txBody>
          <a:bodyPr wrap="square">
            <a:spAutoFit/>
          </a:bodyPr>
          <a:lstStyle/>
          <a:p>
            <a:pPr algn="ctr"/>
            <a:r>
              <a:rPr lang="en-IN" sz="2800" b="1" u="sng" dirty="0"/>
              <a:t>Health Benefits of Oils:</a:t>
            </a:r>
          </a:p>
        </p:txBody>
      </p:sp>
    </p:spTree>
    <p:extLst>
      <p:ext uri="{BB962C8B-B14F-4D97-AF65-F5344CB8AC3E}">
        <p14:creationId xmlns:p14="http://schemas.microsoft.com/office/powerpoint/2010/main" val="1402884388"/>
      </p:ext>
    </p:extLst>
  </p:cSld>
  <p:clrMapOvr>
    <a:masterClrMapping/>
  </p:clrMapOvr>
  <p:transition spd="med">
    <p:pull/>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143000"/>
          </a:xfrm>
        </p:spPr>
        <p:txBody>
          <a:bodyPr/>
          <a:lstStyle/>
          <a:p>
            <a:pPr algn="ctr"/>
            <a:r>
              <a:rPr lang="en-US" b="1" dirty="0"/>
              <a:t>8. Vegetable Ghee</a:t>
            </a:r>
            <a:endParaRPr lang="en-IN" dirty="0"/>
          </a:p>
        </p:txBody>
      </p:sp>
      <p:sp>
        <p:nvSpPr>
          <p:cNvPr id="3" name="Content Placeholder 2"/>
          <p:cNvSpPr>
            <a:spLocks noGrp="1"/>
          </p:cNvSpPr>
          <p:nvPr>
            <p:ph idx="1"/>
          </p:nvPr>
        </p:nvSpPr>
        <p:spPr>
          <a:xfrm>
            <a:off x="310043" y="1429001"/>
            <a:ext cx="8229600" cy="2111819"/>
          </a:xfrm>
        </p:spPr>
        <p:txBody>
          <a:bodyPr>
            <a:normAutofit/>
          </a:bodyPr>
          <a:lstStyle/>
          <a:p>
            <a:pPr marL="0" indent="0">
              <a:buNone/>
            </a:pPr>
            <a:endParaRPr lang="en-US" sz="2000" b="1" dirty="0"/>
          </a:p>
          <a:p>
            <a:r>
              <a:rPr lang="en-US" sz="2000" dirty="0"/>
              <a:t>Vegetable ghee, also known as </a:t>
            </a:r>
            <a:r>
              <a:rPr lang="en-US" sz="2000" dirty="0" err="1"/>
              <a:t>vanaspati</a:t>
            </a:r>
            <a:r>
              <a:rPr lang="en-US" sz="2000" dirty="0"/>
              <a:t> ghee, is a plant-based alternative to traditional dairy ghee. It is made by hydrogenating vegetable oils, giving it a solid texture and a buttery flavor. It is widely used in Indian, Middle Eastern, and Asian cuisines for cooking, frying, and baking.</a:t>
            </a:r>
          </a:p>
          <a:p>
            <a:endParaRPr lang="en-US" sz="2000" dirty="0"/>
          </a:p>
          <a:p>
            <a:endParaRPr lang="en-US" sz="2000" dirty="0"/>
          </a:p>
          <a:p>
            <a:pPr marL="0" indent="0">
              <a:buNone/>
            </a:pPr>
            <a:endParaRPr lang="en-IN" sz="2000" dirty="0"/>
          </a:p>
        </p:txBody>
      </p:sp>
      <p:sp>
        <p:nvSpPr>
          <p:cNvPr id="9" name="TextBox 8">
            <a:extLst>
              <a:ext uri="{FF2B5EF4-FFF2-40B4-BE49-F238E27FC236}">
                <a16:creationId xmlns:a16="http://schemas.microsoft.com/office/drawing/2014/main" id="{1FAA8EBD-048E-D431-2479-030D9DFE25DE}"/>
              </a:ext>
            </a:extLst>
          </p:cNvPr>
          <p:cNvSpPr txBox="1"/>
          <p:nvPr/>
        </p:nvSpPr>
        <p:spPr>
          <a:xfrm>
            <a:off x="292366" y="3583354"/>
            <a:ext cx="4580466" cy="2862322"/>
          </a:xfrm>
          <a:prstGeom prst="rect">
            <a:avLst/>
          </a:prstGeom>
          <a:noFill/>
        </p:spPr>
        <p:txBody>
          <a:bodyPr wrap="square">
            <a:spAutoFit/>
          </a:bodyPr>
          <a:lstStyle/>
          <a:p>
            <a:pPr marL="0" indent="0">
              <a:buNone/>
            </a:pPr>
            <a:r>
              <a:rPr lang="en-US" b="1" dirty="0"/>
              <a:t>Characteristics of Vegetable Ghee:</a:t>
            </a:r>
          </a:p>
          <a:p>
            <a:pPr marL="0" indent="0">
              <a:buNone/>
            </a:pPr>
            <a:endParaRPr lang="en-US" b="1" dirty="0"/>
          </a:p>
          <a:p>
            <a:r>
              <a:rPr lang="en-US" b="1" dirty="0"/>
              <a:t>Dairy-Free &amp; Vegan-Friendly</a:t>
            </a:r>
            <a:r>
              <a:rPr lang="en-US" dirty="0"/>
              <a:t> – Suitable for people who avoid animal products.</a:t>
            </a:r>
          </a:p>
          <a:p>
            <a:r>
              <a:rPr lang="en-US" b="1" dirty="0"/>
              <a:t>Rich Texture &amp; Buttery Aroma</a:t>
            </a:r>
            <a:r>
              <a:rPr lang="en-US" dirty="0"/>
              <a:t> – Mimics the taste of traditional ghee.</a:t>
            </a:r>
          </a:p>
          <a:p>
            <a:r>
              <a:rPr lang="en-US" b="1" dirty="0"/>
              <a:t>Long Shelf Life</a:t>
            </a:r>
            <a:r>
              <a:rPr lang="en-US" dirty="0"/>
              <a:t> – Does not spoil easily and remains stable at room temperature.</a:t>
            </a:r>
          </a:p>
          <a:p>
            <a:r>
              <a:rPr lang="en-US" b="1" dirty="0"/>
              <a:t>High Smoke Point</a:t>
            </a:r>
            <a:r>
              <a:rPr lang="en-US" dirty="0"/>
              <a:t> – Ideal for deep-frying, roasting, and sautéing.</a:t>
            </a:r>
          </a:p>
        </p:txBody>
      </p:sp>
      <p:sp>
        <p:nvSpPr>
          <p:cNvPr id="11" name="TextBox 10">
            <a:extLst>
              <a:ext uri="{FF2B5EF4-FFF2-40B4-BE49-F238E27FC236}">
                <a16:creationId xmlns:a16="http://schemas.microsoft.com/office/drawing/2014/main" id="{2BF44ED1-A9C2-9F25-34B9-4DD679CE1618}"/>
              </a:ext>
            </a:extLst>
          </p:cNvPr>
          <p:cNvSpPr txBox="1"/>
          <p:nvPr/>
        </p:nvSpPr>
        <p:spPr>
          <a:xfrm>
            <a:off x="3661568" y="1368806"/>
            <a:ext cx="5513429" cy="369332"/>
          </a:xfrm>
          <a:prstGeom prst="rect">
            <a:avLst/>
          </a:prstGeom>
          <a:noFill/>
        </p:spPr>
        <p:txBody>
          <a:bodyPr wrap="square">
            <a:spAutoFit/>
          </a:bodyPr>
          <a:lstStyle/>
          <a:p>
            <a:pPr marL="0" indent="0">
              <a:buNone/>
            </a:pPr>
            <a:r>
              <a:rPr lang="en-US" sz="1800" b="1" dirty="0">
                <a:solidFill>
                  <a:srgbClr val="FF0000"/>
                </a:solidFill>
              </a:rPr>
              <a:t>A Dairy-Free Alternative to Traditional Ghee</a:t>
            </a:r>
          </a:p>
        </p:txBody>
      </p:sp>
      <p:pic>
        <p:nvPicPr>
          <p:cNvPr id="13" name="Picture 12">
            <a:extLst>
              <a:ext uri="{FF2B5EF4-FFF2-40B4-BE49-F238E27FC236}">
                <a16:creationId xmlns:a16="http://schemas.microsoft.com/office/drawing/2014/main" id="{1B5EBB57-8FC7-C9E8-FE80-9207A150E4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6096" y="3344027"/>
            <a:ext cx="3261048" cy="3261048"/>
          </a:xfrm>
          <a:prstGeom prst="rect">
            <a:avLst/>
          </a:prstGeom>
        </p:spPr>
      </p:pic>
    </p:spTree>
    <p:extLst>
      <p:ext uri="{BB962C8B-B14F-4D97-AF65-F5344CB8AC3E}">
        <p14:creationId xmlns:p14="http://schemas.microsoft.com/office/powerpoint/2010/main" val="3104184552"/>
      </p:ext>
    </p:extLst>
  </p:cSld>
  <p:clrMapOvr>
    <a:masterClrMapping/>
  </p:clrMapOvr>
  <p:transition spd="med">
    <p:pull/>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908720"/>
            <a:ext cx="6912768" cy="2376264"/>
          </a:xfrm>
        </p:spPr>
        <p:txBody>
          <a:bodyPr>
            <a:normAutofit/>
          </a:bodyPr>
          <a:lstStyle/>
          <a:p>
            <a:endParaRPr lang="en-US" sz="2000" dirty="0"/>
          </a:p>
          <a:p>
            <a:r>
              <a:rPr lang="en-US" sz="2000" dirty="0"/>
              <a:t>Cooking and frying traditional dishes.</a:t>
            </a:r>
          </a:p>
          <a:p>
            <a:r>
              <a:rPr lang="en-US" sz="2000" dirty="0"/>
              <a:t>Used in baking sweets and confectionery.</a:t>
            </a:r>
          </a:p>
          <a:p>
            <a:r>
              <a:rPr lang="en-US" sz="2000" dirty="0"/>
              <a:t>Common in making parathas, curries, and biryanis.</a:t>
            </a:r>
          </a:p>
          <a:p>
            <a:r>
              <a:rPr lang="en-US" sz="2000" dirty="0"/>
              <a:t>Adds richness to desserts like </a:t>
            </a:r>
            <a:r>
              <a:rPr lang="en-US" sz="2000" dirty="0" err="1"/>
              <a:t>halwa</a:t>
            </a:r>
            <a:r>
              <a:rPr lang="en-US" sz="2000" dirty="0"/>
              <a:t> and </a:t>
            </a:r>
            <a:r>
              <a:rPr lang="en-US" sz="2000" dirty="0" err="1"/>
              <a:t>ladoos</a:t>
            </a:r>
            <a:r>
              <a:rPr lang="en-US" sz="2000" dirty="0"/>
              <a:t>.</a:t>
            </a:r>
          </a:p>
          <a:p>
            <a:endParaRPr lang="en-IN" dirty="0"/>
          </a:p>
        </p:txBody>
      </p:sp>
      <p:pic>
        <p:nvPicPr>
          <p:cNvPr id="4" name="Picture 3">
            <a:extLst>
              <a:ext uri="{FF2B5EF4-FFF2-40B4-BE49-F238E27FC236}">
                <a16:creationId xmlns:a16="http://schemas.microsoft.com/office/drawing/2014/main" id="{153BA7A8-5864-A353-A5BE-4C977A7AFFC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59016" y="3573016"/>
            <a:ext cx="3284984" cy="3284984"/>
          </a:xfrm>
          <a:prstGeom prst="rect">
            <a:avLst/>
          </a:prstGeom>
        </p:spPr>
      </p:pic>
      <p:sp>
        <p:nvSpPr>
          <p:cNvPr id="6" name="TextBox 5">
            <a:extLst>
              <a:ext uri="{FF2B5EF4-FFF2-40B4-BE49-F238E27FC236}">
                <a16:creationId xmlns:a16="http://schemas.microsoft.com/office/drawing/2014/main" id="{AC170DB9-60DF-206B-4FA0-68602F187838}"/>
              </a:ext>
            </a:extLst>
          </p:cNvPr>
          <p:cNvSpPr txBox="1"/>
          <p:nvPr/>
        </p:nvSpPr>
        <p:spPr>
          <a:xfrm>
            <a:off x="395536" y="3429000"/>
            <a:ext cx="5616624" cy="2308324"/>
          </a:xfrm>
          <a:prstGeom prst="rect">
            <a:avLst/>
          </a:prstGeom>
          <a:noFill/>
        </p:spPr>
        <p:txBody>
          <a:bodyPr wrap="square">
            <a:spAutoFit/>
          </a:bodyPr>
          <a:lstStyle/>
          <a:p>
            <a:endParaRPr lang="en-US" dirty="0"/>
          </a:p>
          <a:p>
            <a:r>
              <a:rPr lang="en-US" dirty="0"/>
              <a:t>Contains </a:t>
            </a:r>
            <a:r>
              <a:rPr lang="en-US" b="1" dirty="0"/>
              <a:t>trans fats</a:t>
            </a:r>
            <a:r>
              <a:rPr lang="en-US" dirty="0"/>
              <a:t>, which may not be heart-healthy.</a:t>
            </a:r>
          </a:p>
          <a:p>
            <a:r>
              <a:rPr lang="en-US" dirty="0"/>
              <a:t>Provides </a:t>
            </a:r>
            <a:r>
              <a:rPr lang="en-US" b="1" dirty="0"/>
              <a:t>instant energy</a:t>
            </a:r>
            <a:r>
              <a:rPr lang="en-US" dirty="0"/>
              <a:t> like traditional ghee.</a:t>
            </a:r>
          </a:p>
          <a:p>
            <a:r>
              <a:rPr lang="en-US" dirty="0"/>
              <a:t>Should be consumed in moderation for balanced nutrition.</a:t>
            </a:r>
          </a:p>
          <a:p>
            <a:r>
              <a:rPr lang="en-US" dirty="0"/>
              <a:t>Vegetable ghee is a cost-effective and versatile cooking fat, but for better health, it's advisable to choose trans fat-free or minimally processed alternatives.</a:t>
            </a:r>
          </a:p>
        </p:txBody>
      </p:sp>
      <p:sp>
        <p:nvSpPr>
          <p:cNvPr id="8" name="TextBox 7">
            <a:extLst>
              <a:ext uri="{FF2B5EF4-FFF2-40B4-BE49-F238E27FC236}">
                <a16:creationId xmlns:a16="http://schemas.microsoft.com/office/drawing/2014/main" id="{6BC3AE08-AF67-7944-FF31-8652484EDC02}"/>
              </a:ext>
            </a:extLst>
          </p:cNvPr>
          <p:cNvSpPr txBox="1"/>
          <p:nvPr/>
        </p:nvSpPr>
        <p:spPr>
          <a:xfrm>
            <a:off x="276986" y="3059668"/>
            <a:ext cx="4580466" cy="523220"/>
          </a:xfrm>
          <a:prstGeom prst="rect">
            <a:avLst/>
          </a:prstGeom>
          <a:noFill/>
        </p:spPr>
        <p:txBody>
          <a:bodyPr wrap="square">
            <a:spAutoFit/>
          </a:bodyPr>
          <a:lstStyle/>
          <a:p>
            <a:pPr marL="0" indent="0">
              <a:buNone/>
            </a:pPr>
            <a:r>
              <a:rPr lang="en-US" sz="2800" b="1" u="sng" dirty="0"/>
              <a:t>Health Aspects:</a:t>
            </a:r>
          </a:p>
        </p:txBody>
      </p:sp>
      <p:sp>
        <p:nvSpPr>
          <p:cNvPr id="10" name="TextBox 9">
            <a:extLst>
              <a:ext uri="{FF2B5EF4-FFF2-40B4-BE49-F238E27FC236}">
                <a16:creationId xmlns:a16="http://schemas.microsoft.com/office/drawing/2014/main" id="{D314A2F6-2BAB-0018-79AA-02213F10DC89}"/>
              </a:ext>
            </a:extLst>
          </p:cNvPr>
          <p:cNvSpPr txBox="1"/>
          <p:nvPr/>
        </p:nvSpPr>
        <p:spPr>
          <a:xfrm>
            <a:off x="276986" y="647110"/>
            <a:ext cx="4580466" cy="523220"/>
          </a:xfrm>
          <a:prstGeom prst="rect">
            <a:avLst/>
          </a:prstGeom>
          <a:noFill/>
        </p:spPr>
        <p:txBody>
          <a:bodyPr wrap="square">
            <a:spAutoFit/>
          </a:bodyPr>
          <a:lstStyle/>
          <a:p>
            <a:pPr marL="0" indent="0">
              <a:buNone/>
            </a:pPr>
            <a:r>
              <a:rPr lang="en-US" sz="2800" b="1" u="sng" dirty="0"/>
              <a:t>Uses of Vegetable Ghee:</a:t>
            </a:r>
          </a:p>
        </p:txBody>
      </p:sp>
    </p:spTree>
    <p:extLst>
      <p:ext uri="{BB962C8B-B14F-4D97-AF65-F5344CB8AC3E}">
        <p14:creationId xmlns:p14="http://schemas.microsoft.com/office/powerpoint/2010/main" val="4186098997"/>
      </p:ext>
    </p:extLst>
  </p:cSld>
  <p:clrMapOvr>
    <a:masterClrMapping/>
  </p:clrMapOvr>
  <p:transition spd="med">
    <p:pull/>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1045582"/>
            <a:ext cx="8229600" cy="866360"/>
          </a:xfrm>
        </p:spPr>
        <p:txBody>
          <a:bodyPr>
            <a:normAutofit fontScale="90000"/>
          </a:bodyPr>
          <a:lstStyle/>
          <a:p>
            <a:pPr algn="ctr"/>
            <a:r>
              <a:rPr lang="en-IN" b="1" dirty="0"/>
              <a:t>9. Juices</a:t>
            </a:r>
            <a:br>
              <a:rPr lang="en-IN" dirty="0"/>
            </a:br>
            <a:endParaRPr lang="en-IN" dirty="0"/>
          </a:p>
        </p:txBody>
      </p:sp>
      <p:sp>
        <p:nvSpPr>
          <p:cNvPr id="3" name="Content Placeholder 2"/>
          <p:cNvSpPr>
            <a:spLocks noGrp="1"/>
          </p:cNvSpPr>
          <p:nvPr>
            <p:ph idx="1"/>
          </p:nvPr>
        </p:nvSpPr>
        <p:spPr>
          <a:xfrm>
            <a:off x="456787" y="1807730"/>
            <a:ext cx="8229600" cy="1477254"/>
          </a:xfrm>
        </p:spPr>
        <p:txBody>
          <a:bodyPr>
            <a:normAutofit fontScale="32500" lnSpcReduction="20000"/>
          </a:bodyPr>
          <a:lstStyle/>
          <a:p>
            <a:pPr marL="0" indent="0">
              <a:buNone/>
            </a:pPr>
            <a:r>
              <a:rPr lang="en-IN" sz="6200" dirty="0"/>
              <a:t>Juices are liquid extracts from fruits, vegetables, or herbs, offering a delicious and refreshing way to consume essential vitamins and minerals. They can be freshly squeezed, cold-pressed, or commercially processed, providing hydration and health benefits.</a:t>
            </a:r>
          </a:p>
          <a:p>
            <a:endParaRPr lang="en-IN" sz="4000" dirty="0"/>
          </a:p>
          <a:p>
            <a:pPr lvl="0"/>
            <a:endParaRPr lang="en-IN" dirty="0"/>
          </a:p>
        </p:txBody>
      </p:sp>
      <p:pic>
        <p:nvPicPr>
          <p:cNvPr id="5" name="Picture 4">
            <a:extLst>
              <a:ext uri="{FF2B5EF4-FFF2-40B4-BE49-F238E27FC236}">
                <a16:creationId xmlns:a16="http://schemas.microsoft.com/office/drawing/2014/main" id="{10365F26-87C4-6215-3069-5FD712337F9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47472" y="2801840"/>
            <a:ext cx="2139328" cy="2139328"/>
          </a:xfrm>
          <a:prstGeom prst="rect">
            <a:avLst/>
          </a:prstGeom>
        </p:spPr>
      </p:pic>
      <p:pic>
        <p:nvPicPr>
          <p:cNvPr id="7" name="Picture 6">
            <a:extLst>
              <a:ext uri="{FF2B5EF4-FFF2-40B4-BE49-F238E27FC236}">
                <a16:creationId xmlns:a16="http://schemas.microsoft.com/office/drawing/2014/main" id="{16F69B55-BEFF-C67E-0CFA-D6BD6FD360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30660" y="4641990"/>
            <a:ext cx="2139328" cy="2139328"/>
          </a:xfrm>
          <a:prstGeom prst="rect">
            <a:avLst/>
          </a:prstGeom>
        </p:spPr>
      </p:pic>
      <p:sp>
        <p:nvSpPr>
          <p:cNvPr id="6" name="TextBox 5">
            <a:extLst>
              <a:ext uri="{FF2B5EF4-FFF2-40B4-BE49-F238E27FC236}">
                <a16:creationId xmlns:a16="http://schemas.microsoft.com/office/drawing/2014/main" id="{70E09C9E-77EA-1CD5-B91A-D42EBB352166}"/>
              </a:ext>
            </a:extLst>
          </p:cNvPr>
          <p:cNvSpPr txBox="1"/>
          <p:nvPr/>
        </p:nvSpPr>
        <p:spPr>
          <a:xfrm>
            <a:off x="4106334" y="1263919"/>
            <a:ext cx="4580466" cy="369332"/>
          </a:xfrm>
          <a:prstGeom prst="rect">
            <a:avLst/>
          </a:prstGeom>
          <a:noFill/>
        </p:spPr>
        <p:txBody>
          <a:bodyPr wrap="square">
            <a:spAutoFit/>
          </a:bodyPr>
          <a:lstStyle/>
          <a:p>
            <a:r>
              <a:rPr lang="en-IN" b="1" dirty="0">
                <a:solidFill>
                  <a:srgbClr val="FF0000"/>
                </a:solidFill>
              </a:rPr>
              <a:t>Refreshing and Nutritious Beverages</a:t>
            </a:r>
            <a:endParaRPr lang="en-IN" dirty="0">
              <a:solidFill>
                <a:srgbClr val="FF0000"/>
              </a:solidFill>
            </a:endParaRPr>
          </a:p>
        </p:txBody>
      </p:sp>
      <p:sp>
        <p:nvSpPr>
          <p:cNvPr id="9" name="TextBox 8">
            <a:extLst>
              <a:ext uri="{FF2B5EF4-FFF2-40B4-BE49-F238E27FC236}">
                <a16:creationId xmlns:a16="http://schemas.microsoft.com/office/drawing/2014/main" id="{0357DE47-57BB-D59F-86DB-E97F7812DBF5}"/>
              </a:ext>
            </a:extLst>
          </p:cNvPr>
          <p:cNvSpPr txBox="1"/>
          <p:nvPr/>
        </p:nvSpPr>
        <p:spPr>
          <a:xfrm>
            <a:off x="230006" y="3284984"/>
            <a:ext cx="6862233" cy="3539430"/>
          </a:xfrm>
          <a:prstGeom prst="rect">
            <a:avLst/>
          </a:prstGeom>
          <a:noFill/>
        </p:spPr>
        <p:txBody>
          <a:bodyPr wrap="square">
            <a:spAutoFit/>
          </a:bodyPr>
          <a:lstStyle/>
          <a:p>
            <a:pPr marL="0" indent="0">
              <a:buNone/>
            </a:pPr>
            <a:r>
              <a:rPr lang="en-IN" sz="1600" b="1" dirty="0"/>
              <a:t>Fruit Juices:</a:t>
            </a:r>
            <a:endParaRPr lang="en-IN" sz="1600" dirty="0"/>
          </a:p>
          <a:p>
            <a:pPr marL="285750" lvl="0" indent="-285750">
              <a:buFont typeface="Arial" panose="020B0604020202020204" pitchFamily="34" charset="0"/>
              <a:buChar char="•"/>
            </a:pPr>
            <a:r>
              <a:rPr lang="en-IN" sz="1600" b="1" dirty="0"/>
              <a:t>Orange Juice</a:t>
            </a:r>
            <a:r>
              <a:rPr lang="en-IN" sz="1600" dirty="0"/>
              <a:t> – Rich in vitamin C, boosts immunity.</a:t>
            </a:r>
          </a:p>
          <a:p>
            <a:pPr marL="285750" lvl="0" indent="-285750">
              <a:buFont typeface="Arial" panose="020B0604020202020204" pitchFamily="34" charset="0"/>
              <a:buChar char="•"/>
            </a:pPr>
            <a:r>
              <a:rPr lang="en-IN" sz="1600" b="1" dirty="0"/>
              <a:t>Apple Juice</a:t>
            </a:r>
            <a:r>
              <a:rPr lang="en-IN" sz="1600" dirty="0"/>
              <a:t> – Aids digestion and promotes heart health.</a:t>
            </a:r>
          </a:p>
          <a:p>
            <a:pPr marL="285750" lvl="0" indent="-285750">
              <a:buFont typeface="Arial" panose="020B0604020202020204" pitchFamily="34" charset="0"/>
              <a:buChar char="•"/>
            </a:pPr>
            <a:r>
              <a:rPr lang="en-IN" sz="1600" b="1" dirty="0"/>
              <a:t>Pomegranate Juice</a:t>
            </a:r>
            <a:r>
              <a:rPr lang="en-IN" sz="1600" dirty="0"/>
              <a:t> – High in antioxidants, supports blood circulation.</a:t>
            </a:r>
          </a:p>
          <a:p>
            <a:pPr marL="285750" lvl="0" indent="-285750">
              <a:buFont typeface="Arial" panose="020B0604020202020204" pitchFamily="34" charset="0"/>
              <a:buChar char="•"/>
            </a:pPr>
            <a:r>
              <a:rPr lang="en-IN" sz="1600" b="1" dirty="0"/>
              <a:t>Mango Juice</a:t>
            </a:r>
            <a:r>
              <a:rPr lang="en-IN" sz="1600" dirty="0"/>
              <a:t> – Energizing and loaded with vitamins A and C.</a:t>
            </a:r>
          </a:p>
          <a:p>
            <a:pPr marL="285750" lvl="0" indent="-285750">
              <a:buFont typeface="Arial" panose="020B0604020202020204" pitchFamily="34" charset="0"/>
              <a:buChar char="•"/>
            </a:pPr>
            <a:r>
              <a:rPr lang="en-IN" sz="1600" b="1" dirty="0"/>
              <a:t>Pineapple Juice</a:t>
            </a:r>
            <a:r>
              <a:rPr lang="en-IN" sz="1600" dirty="0"/>
              <a:t> – Aids digestion and has anti-inflammatory properties.</a:t>
            </a:r>
          </a:p>
          <a:p>
            <a:pPr marL="285750" lvl="0" indent="-285750">
              <a:buFont typeface="Arial" panose="020B0604020202020204" pitchFamily="34" charset="0"/>
              <a:buChar char="•"/>
            </a:pPr>
            <a:r>
              <a:rPr lang="en-IN" sz="1600" b="1" dirty="0"/>
              <a:t>Watermelon Juice</a:t>
            </a:r>
            <a:r>
              <a:rPr lang="en-IN" sz="1600" dirty="0"/>
              <a:t> – Hydrating and refreshing, great for summer.</a:t>
            </a:r>
          </a:p>
          <a:p>
            <a:pPr marL="285750" lvl="0" indent="-285750">
              <a:buFont typeface="Arial" panose="020B0604020202020204" pitchFamily="34" charset="0"/>
              <a:buChar char="•"/>
            </a:pPr>
            <a:r>
              <a:rPr lang="en-IN" sz="1600" b="1" dirty="0"/>
              <a:t>Grape Juice</a:t>
            </a:r>
            <a:r>
              <a:rPr lang="en-IN" sz="1600" dirty="0"/>
              <a:t> – Contains antioxidants, supports heart health.</a:t>
            </a:r>
          </a:p>
          <a:p>
            <a:pPr marL="0" lvl="0" indent="0">
              <a:buNone/>
            </a:pPr>
            <a:endParaRPr lang="en-IN" sz="1600" dirty="0"/>
          </a:p>
          <a:p>
            <a:pPr marL="0" indent="0">
              <a:buNone/>
            </a:pPr>
            <a:r>
              <a:rPr lang="en-IN" sz="1600" b="1" dirty="0"/>
              <a:t>Vegetable Juices:</a:t>
            </a:r>
            <a:endParaRPr lang="en-IN" sz="1600" dirty="0"/>
          </a:p>
          <a:p>
            <a:pPr marL="285750" lvl="0" indent="-285750">
              <a:buFont typeface="Arial" panose="020B0604020202020204" pitchFamily="34" charset="0"/>
              <a:buChar char="•"/>
            </a:pPr>
            <a:r>
              <a:rPr lang="en-IN" sz="1600" b="1" dirty="0"/>
              <a:t>Carrot Juice</a:t>
            </a:r>
            <a:r>
              <a:rPr lang="en-IN" sz="1600" dirty="0"/>
              <a:t> – High in beta-carotene for eye and skin health.</a:t>
            </a:r>
          </a:p>
          <a:p>
            <a:pPr marL="285750" lvl="0" indent="-285750">
              <a:buFont typeface="Arial" panose="020B0604020202020204" pitchFamily="34" charset="0"/>
              <a:buChar char="•"/>
            </a:pPr>
            <a:r>
              <a:rPr lang="en-IN" sz="1600" b="1" dirty="0"/>
              <a:t>Beetroot Juice</a:t>
            </a:r>
            <a:r>
              <a:rPr lang="en-IN" sz="1600" dirty="0"/>
              <a:t> – Improves blood flow and stamina.</a:t>
            </a:r>
          </a:p>
          <a:p>
            <a:pPr marL="285750" lvl="0" indent="-285750">
              <a:buFont typeface="Arial" panose="020B0604020202020204" pitchFamily="34" charset="0"/>
              <a:buChar char="•"/>
            </a:pPr>
            <a:r>
              <a:rPr lang="en-IN" sz="1600" b="1" dirty="0"/>
              <a:t>Tomato Juice</a:t>
            </a:r>
            <a:r>
              <a:rPr lang="en-IN" sz="1600" dirty="0"/>
              <a:t> – Rich in lycopene, good for heart health.</a:t>
            </a:r>
          </a:p>
          <a:p>
            <a:pPr marL="285750" lvl="0" indent="-285750">
              <a:buFont typeface="Arial" panose="020B0604020202020204" pitchFamily="34" charset="0"/>
              <a:buChar char="•"/>
            </a:pPr>
            <a:r>
              <a:rPr lang="en-IN" sz="1600" b="1" dirty="0"/>
              <a:t>Spinach &amp; Green Juice</a:t>
            </a:r>
            <a:r>
              <a:rPr lang="en-IN" sz="1600" dirty="0"/>
              <a:t> – Detoxifying, packed with iron and </a:t>
            </a:r>
            <a:r>
              <a:rPr lang="en-IN" sz="1600" dirty="0" err="1"/>
              <a:t>fiber</a:t>
            </a:r>
            <a:r>
              <a:rPr lang="en-IN" sz="1600" dirty="0"/>
              <a:t>.</a:t>
            </a:r>
          </a:p>
        </p:txBody>
      </p:sp>
      <p:sp>
        <p:nvSpPr>
          <p:cNvPr id="11" name="TextBox 10">
            <a:extLst>
              <a:ext uri="{FF2B5EF4-FFF2-40B4-BE49-F238E27FC236}">
                <a16:creationId xmlns:a16="http://schemas.microsoft.com/office/drawing/2014/main" id="{01554280-D742-39B5-BDE5-959156A63F36}"/>
              </a:ext>
            </a:extLst>
          </p:cNvPr>
          <p:cNvSpPr txBox="1"/>
          <p:nvPr/>
        </p:nvSpPr>
        <p:spPr>
          <a:xfrm>
            <a:off x="107504" y="2858746"/>
            <a:ext cx="5723156" cy="461665"/>
          </a:xfrm>
          <a:prstGeom prst="rect">
            <a:avLst/>
          </a:prstGeom>
          <a:noFill/>
        </p:spPr>
        <p:txBody>
          <a:bodyPr wrap="square">
            <a:spAutoFit/>
          </a:bodyPr>
          <a:lstStyle/>
          <a:p>
            <a:pPr marL="0" indent="0">
              <a:buNone/>
            </a:pPr>
            <a:r>
              <a:rPr lang="en-IN" sz="2400" b="1" u="sng" dirty="0"/>
              <a:t>Types of Juices &amp; Their Benefits:</a:t>
            </a:r>
            <a:endParaRPr lang="en-IN" sz="2400" u="sng" dirty="0"/>
          </a:p>
        </p:txBody>
      </p:sp>
    </p:spTree>
    <p:extLst>
      <p:ext uri="{BB962C8B-B14F-4D97-AF65-F5344CB8AC3E}">
        <p14:creationId xmlns:p14="http://schemas.microsoft.com/office/powerpoint/2010/main" val="385226972"/>
      </p:ext>
    </p:extLst>
  </p:cSld>
  <p:clrMapOvr>
    <a:masterClrMapping/>
  </p:clrMapOvr>
  <p:transition spd="med">
    <p:pull/>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381" y="1628800"/>
            <a:ext cx="5184576" cy="4389120"/>
          </a:xfrm>
        </p:spPr>
        <p:txBody>
          <a:bodyPr>
            <a:normAutofit/>
          </a:bodyPr>
          <a:lstStyle/>
          <a:p>
            <a:pPr lvl="0"/>
            <a:r>
              <a:rPr lang="en-IN" sz="1800" b="1" dirty="0"/>
              <a:t>Aloe Vera Juice</a:t>
            </a:r>
            <a:r>
              <a:rPr lang="en-IN" sz="1800" dirty="0"/>
              <a:t> – Supports digestion and skin health.</a:t>
            </a:r>
          </a:p>
          <a:p>
            <a:pPr lvl="0"/>
            <a:r>
              <a:rPr lang="en-IN" sz="1800" b="1" dirty="0"/>
              <a:t>Lemon &amp; Ginger Juice</a:t>
            </a:r>
            <a:r>
              <a:rPr lang="en-IN" sz="1800" dirty="0"/>
              <a:t> – Boosts metabolism and immunity.</a:t>
            </a:r>
          </a:p>
          <a:p>
            <a:pPr lvl="0"/>
            <a:r>
              <a:rPr lang="en-IN" sz="1800" b="1" dirty="0"/>
              <a:t>Coconut Water</a:t>
            </a:r>
            <a:r>
              <a:rPr lang="en-IN" sz="1800" dirty="0"/>
              <a:t> – Naturally hydrating with electrolytes.</a:t>
            </a:r>
          </a:p>
          <a:p>
            <a:pPr marL="0" lvl="0" indent="0">
              <a:buNone/>
            </a:pPr>
            <a:endParaRPr lang="en-IN" dirty="0"/>
          </a:p>
          <a:p>
            <a:endParaRPr lang="en-IN" dirty="0"/>
          </a:p>
        </p:txBody>
      </p:sp>
      <p:pic>
        <p:nvPicPr>
          <p:cNvPr id="4" name="Picture 3">
            <a:extLst>
              <a:ext uri="{FF2B5EF4-FFF2-40B4-BE49-F238E27FC236}">
                <a16:creationId xmlns:a16="http://schemas.microsoft.com/office/drawing/2014/main" id="{ACAA5CB0-0B0B-3496-28BE-A99440EBAE0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40152" y="831693"/>
            <a:ext cx="3068960" cy="3068960"/>
          </a:xfrm>
          <a:prstGeom prst="rect">
            <a:avLst/>
          </a:prstGeom>
        </p:spPr>
      </p:pic>
      <p:sp>
        <p:nvSpPr>
          <p:cNvPr id="6" name="TextBox 5">
            <a:extLst>
              <a:ext uri="{FF2B5EF4-FFF2-40B4-BE49-F238E27FC236}">
                <a16:creationId xmlns:a16="http://schemas.microsoft.com/office/drawing/2014/main" id="{ED12D903-1F78-F52F-2528-764FF566A039}"/>
              </a:ext>
            </a:extLst>
          </p:cNvPr>
          <p:cNvSpPr txBox="1"/>
          <p:nvPr/>
        </p:nvSpPr>
        <p:spPr>
          <a:xfrm>
            <a:off x="182381" y="4437112"/>
            <a:ext cx="8856984" cy="2308324"/>
          </a:xfrm>
          <a:prstGeom prst="rect">
            <a:avLst/>
          </a:prstGeom>
          <a:noFill/>
        </p:spPr>
        <p:txBody>
          <a:bodyPr wrap="square">
            <a:spAutoFit/>
          </a:bodyPr>
          <a:lstStyle/>
          <a:p>
            <a:pPr lvl="0"/>
            <a:r>
              <a:rPr lang="en-IN" dirty="0"/>
              <a:t>Provide </a:t>
            </a:r>
            <a:r>
              <a:rPr lang="en-IN" b="1" dirty="0"/>
              <a:t>essential vitamins and minerals</a:t>
            </a:r>
            <a:r>
              <a:rPr lang="en-IN" dirty="0"/>
              <a:t>.</a:t>
            </a:r>
          </a:p>
          <a:p>
            <a:pPr lvl="0"/>
            <a:r>
              <a:rPr lang="en-IN" dirty="0"/>
              <a:t>Help in </a:t>
            </a:r>
            <a:r>
              <a:rPr lang="en-IN" b="1" dirty="0"/>
              <a:t>hydration</a:t>
            </a:r>
            <a:r>
              <a:rPr lang="en-IN" dirty="0"/>
              <a:t> and detoxification.</a:t>
            </a:r>
          </a:p>
          <a:p>
            <a:pPr lvl="0"/>
            <a:r>
              <a:rPr lang="en-IN" dirty="0"/>
              <a:t>Support </a:t>
            </a:r>
            <a:r>
              <a:rPr lang="en-IN" b="1" dirty="0"/>
              <a:t>digestion and immunity</a:t>
            </a:r>
            <a:r>
              <a:rPr lang="en-IN" dirty="0"/>
              <a:t>.</a:t>
            </a:r>
          </a:p>
          <a:p>
            <a:pPr lvl="0"/>
            <a:r>
              <a:rPr lang="en-IN" dirty="0"/>
              <a:t>Fresh juices are </a:t>
            </a:r>
            <a:r>
              <a:rPr lang="en-IN" b="1" dirty="0"/>
              <a:t>natural energy boosters</a:t>
            </a:r>
            <a:r>
              <a:rPr lang="en-IN" dirty="0"/>
              <a:t>.</a:t>
            </a:r>
          </a:p>
          <a:p>
            <a:r>
              <a:rPr lang="en-IN" dirty="0"/>
              <a:t>While fresh juices are healthy, packaged juices may contain added sugars and preservatives. Opting for fresh, homemade juices ensures maximum nutrition and health benefits!</a:t>
            </a:r>
          </a:p>
          <a:p>
            <a:endParaRPr lang="en-IN" dirty="0"/>
          </a:p>
        </p:txBody>
      </p:sp>
      <p:sp>
        <p:nvSpPr>
          <p:cNvPr id="8" name="TextBox 7">
            <a:extLst>
              <a:ext uri="{FF2B5EF4-FFF2-40B4-BE49-F238E27FC236}">
                <a16:creationId xmlns:a16="http://schemas.microsoft.com/office/drawing/2014/main" id="{F40FB9F7-47A1-FC6E-56A2-05954BBE1718}"/>
              </a:ext>
            </a:extLst>
          </p:cNvPr>
          <p:cNvSpPr txBox="1"/>
          <p:nvPr/>
        </p:nvSpPr>
        <p:spPr>
          <a:xfrm>
            <a:off x="156568" y="3717032"/>
            <a:ext cx="4580466" cy="523220"/>
          </a:xfrm>
          <a:prstGeom prst="rect">
            <a:avLst/>
          </a:prstGeom>
          <a:noFill/>
        </p:spPr>
        <p:txBody>
          <a:bodyPr wrap="square">
            <a:spAutoFit/>
          </a:bodyPr>
          <a:lstStyle/>
          <a:p>
            <a:pPr marL="0" indent="0">
              <a:buNone/>
            </a:pPr>
            <a:r>
              <a:rPr lang="en-IN" sz="2800" b="1" u="sng" dirty="0"/>
              <a:t>Health Benefits of Juices:</a:t>
            </a:r>
            <a:endParaRPr lang="en-IN" sz="2800" u="sng" dirty="0"/>
          </a:p>
        </p:txBody>
      </p:sp>
      <p:sp>
        <p:nvSpPr>
          <p:cNvPr id="10" name="TextBox 9">
            <a:extLst>
              <a:ext uri="{FF2B5EF4-FFF2-40B4-BE49-F238E27FC236}">
                <a16:creationId xmlns:a16="http://schemas.microsoft.com/office/drawing/2014/main" id="{DFF897FC-5E18-F860-C4D4-B917019167C6}"/>
              </a:ext>
            </a:extLst>
          </p:cNvPr>
          <p:cNvSpPr txBox="1"/>
          <p:nvPr/>
        </p:nvSpPr>
        <p:spPr>
          <a:xfrm>
            <a:off x="131044" y="931190"/>
            <a:ext cx="4580466" cy="584775"/>
          </a:xfrm>
          <a:prstGeom prst="rect">
            <a:avLst/>
          </a:prstGeom>
          <a:noFill/>
        </p:spPr>
        <p:txBody>
          <a:bodyPr wrap="square">
            <a:spAutoFit/>
          </a:bodyPr>
          <a:lstStyle/>
          <a:p>
            <a:pPr marL="0" indent="0">
              <a:buNone/>
            </a:pPr>
            <a:r>
              <a:rPr lang="en-IN" sz="3200" b="1" dirty="0"/>
              <a:t>Herbal &amp; </a:t>
            </a:r>
            <a:r>
              <a:rPr lang="en-IN" sz="2800" b="1" dirty="0"/>
              <a:t>Mixed</a:t>
            </a:r>
            <a:r>
              <a:rPr lang="en-IN" sz="3200" b="1" dirty="0"/>
              <a:t> Juices:</a:t>
            </a:r>
            <a:endParaRPr lang="en-IN" sz="3200" dirty="0"/>
          </a:p>
        </p:txBody>
      </p:sp>
    </p:spTree>
    <p:extLst>
      <p:ext uri="{BB962C8B-B14F-4D97-AF65-F5344CB8AC3E}">
        <p14:creationId xmlns:p14="http://schemas.microsoft.com/office/powerpoint/2010/main" val="3229146275"/>
      </p:ext>
    </p:extLst>
  </p:cSld>
  <p:clrMapOvr>
    <a:masterClrMapping/>
  </p:clrMapOvr>
  <p:transition spd="med">
    <p:pull/>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2330" y="940933"/>
            <a:ext cx="7927877" cy="792088"/>
          </a:xfrm>
        </p:spPr>
        <p:txBody>
          <a:bodyPr>
            <a:normAutofit fontScale="90000"/>
          </a:bodyPr>
          <a:lstStyle/>
          <a:p>
            <a:pPr algn="ctr"/>
            <a:r>
              <a:rPr lang="en-US" sz="3600" b="1" dirty="0"/>
              <a:t>10. </a:t>
            </a:r>
            <a:r>
              <a:rPr lang="en-IN" sz="3600" b="1" dirty="0"/>
              <a:t>Soft Drinks</a:t>
            </a:r>
            <a:br>
              <a:rPr lang="en-IN" b="1" dirty="0"/>
            </a:br>
            <a:endParaRPr lang="en-IN" dirty="0"/>
          </a:p>
        </p:txBody>
      </p:sp>
      <p:sp>
        <p:nvSpPr>
          <p:cNvPr id="3" name="Content Placeholder 2"/>
          <p:cNvSpPr>
            <a:spLocks noGrp="1"/>
          </p:cNvSpPr>
          <p:nvPr>
            <p:ph idx="1"/>
          </p:nvPr>
        </p:nvSpPr>
        <p:spPr>
          <a:xfrm>
            <a:off x="162271" y="2157909"/>
            <a:ext cx="7927877" cy="3791371"/>
          </a:xfrm>
        </p:spPr>
        <p:txBody>
          <a:bodyPr>
            <a:noAutofit/>
          </a:bodyPr>
          <a:lstStyle/>
          <a:p>
            <a:pPr marL="0" indent="0">
              <a:buNone/>
            </a:pPr>
            <a:endParaRPr lang="en-IN" sz="1600" dirty="0"/>
          </a:p>
          <a:p>
            <a:pPr marL="0" indent="0">
              <a:buNone/>
            </a:pPr>
            <a:r>
              <a:rPr lang="en-IN" sz="1600" b="1" dirty="0"/>
              <a:t>1. Cola-Based Soft Drinks:</a:t>
            </a:r>
          </a:p>
          <a:p>
            <a:r>
              <a:rPr lang="en-IN" sz="1600" dirty="0"/>
              <a:t>Classic carbonated beverages with caffeine and caramel </a:t>
            </a:r>
            <a:r>
              <a:rPr lang="en-IN" sz="1600" dirty="0" err="1"/>
              <a:t>flavor</a:t>
            </a:r>
            <a:r>
              <a:rPr lang="en-IN" sz="1600" dirty="0"/>
              <a:t>.</a:t>
            </a:r>
          </a:p>
          <a:p>
            <a:r>
              <a:rPr lang="en-IN" sz="1600" dirty="0"/>
              <a:t>Examples: Coca-Cola, Pepsi, </a:t>
            </a:r>
            <a:r>
              <a:rPr lang="en-IN" sz="1600" dirty="0" err="1"/>
              <a:t>Thums</a:t>
            </a:r>
            <a:r>
              <a:rPr lang="en-IN" sz="1600" dirty="0"/>
              <a:t> Up.</a:t>
            </a:r>
          </a:p>
          <a:p>
            <a:pPr marL="0" indent="0">
              <a:buNone/>
            </a:pPr>
            <a:r>
              <a:rPr lang="en-IN" sz="1600" b="1" dirty="0"/>
              <a:t>2. Citrus-</a:t>
            </a:r>
            <a:r>
              <a:rPr lang="en-IN" sz="1600" b="1" dirty="0" err="1"/>
              <a:t>Flavored</a:t>
            </a:r>
            <a:r>
              <a:rPr lang="en-IN" sz="1600" b="1" dirty="0"/>
              <a:t> Soft Drinks:</a:t>
            </a:r>
          </a:p>
          <a:p>
            <a:r>
              <a:rPr lang="en-IN" sz="1600" dirty="0"/>
              <a:t>Tangy and refreshing, made with lemon, lime, or orange </a:t>
            </a:r>
            <a:r>
              <a:rPr lang="en-IN" sz="1600" dirty="0" err="1"/>
              <a:t>flavors</a:t>
            </a:r>
            <a:r>
              <a:rPr lang="en-IN" sz="1600" dirty="0"/>
              <a:t>.</a:t>
            </a:r>
          </a:p>
          <a:p>
            <a:r>
              <a:rPr lang="en-IN" sz="1600" dirty="0"/>
              <a:t>Examples: Sprite, 7UP, Fanta, Mountain Dew.</a:t>
            </a:r>
          </a:p>
          <a:p>
            <a:pPr marL="0" indent="0">
              <a:buNone/>
            </a:pPr>
            <a:r>
              <a:rPr lang="en-IN" sz="1600" b="1" dirty="0"/>
              <a:t>3. Fruit-</a:t>
            </a:r>
            <a:r>
              <a:rPr lang="en-IN" sz="1600" b="1" dirty="0" err="1"/>
              <a:t>Flavored</a:t>
            </a:r>
            <a:r>
              <a:rPr lang="en-IN" sz="1600" b="1" dirty="0"/>
              <a:t> Soft Drinks:</a:t>
            </a:r>
          </a:p>
          <a:p>
            <a:r>
              <a:rPr lang="en-IN" sz="1600" dirty="0"/>
              <a:t>Infused with artificial or natural fruit </a:t>
            </a:r>
            <a:r>
              <a:rPr lang="en-IN" sz="1600" dirty="0" err="1"/>
              <a:t>flavors</a:t>
            </a:r>
            <a:r>
              <a:rPr lang="en-IN" sz="1600" dirty="0"/>
              <a:t>.</a:t>
            </a:r>
          </a:p>
          <a:p>
            <a:r>
              <a:rPr lang="en-IN" sz="1600" dirty="0"/>
              <a:t>Examples: </a:t>
            </a:r>
            <a:r>
              <a:rPr lang="en-IN" sz="1600" dirty="0" err="1"/>
              <a:t>Mirinda</a:t>
            </a:r>
            <a:r>
              <a:rPr lang="en-IN" sz="1600" dirty="0"/>
              <a:t> (Orange), Slice (Mango), </a:t>
            </a:r>
            <a:r>
              <a:rPr lang="en-IN" sz="1600" dirty="0" err="1"/>
              <a:t>Maaza</a:t>
            </a:r>
            <a:r>
              <a:rPr lang="en-IN" sz="1600" dirty="0"/>
              <a:t> (Mango).</a:t>
            </a:r>
          </a:p>
          <a:p>
            <a:pPr marL="0" indent="0">
              <a:buNone/>
            </a:pPr>
            <a:r>
              <a:rPr lang="en-IN" sz="1600" b="1" dirty="0"/>
              <a:t>4. Tonic Water &amp; Soda Water:</a:t>
            </a:r>
          </a:p>
          <a:p>
            <a:r>
              <a:rPr lang="en-IN" sz="1600" dirty="0"/>
              <a:t>Carbonated water with minerals, sometimes with added quinine for a bitter taste.</a:t>
            </a:r>
          </a:p>
          <a:p>
            <a:r>
              <a:rPr lang="en-IN" sz="1600" dirty="0"/>
              <a:t>Used as a mixer in cocktails or consumed plain.</a:t>
            </a:r>
          </a:p>
          <a:p>
            <a:pPr marL="0" indent="0">
              <a:buNone/>
            </a:pPr>
            <a:r>
              <a:rPr lang="en-IN" sz="1600" b="1" dirty="0"/>
              <a:t>5. Diet &amp; Sugar-Free Soft Drinks:</a:t>
            </a:r>
          </a:p>
          <a:p>
            <a:r>
              <a:rPr lang="en-IN" sz="1600" dirty="0"/>
              <a:t>Low or zero-calorie versions with artificial sweeteners.</a:t>
            </a:r>
          </a:p>
          <a:p>
            <a:r>
              <a:rPr lang="en-IN" sz="1600" dirty="0"/>
              <a:t>Examples: Diet Coke, Pepsi Zero Sugar.</a:t>
            </a:r>
          </a:p>
        </p:txBody>
      </p:sp>
      <p:sp>
        <p:nvSpPr>
          <p:cNvPr id="5" name="TextBox 4">
            <a:extLst>
              <a:ext uri="{FF2B5EF4-FFF2-40B4-BE49-F238E27FC236}">
                <a16:creationId xmlns:a16="http://schemas.microsoft.com/office/drawing/2014/main" id="{C900969D-050B-51E7-2909-0D645B103803}"/>
              </a:ext>
            </a:extLst>
          </p:cNvPr>
          <p:cNvSpPr txBox="1"/>
          <p:nvPr/>
        </p:nvSpPr>
        <p:spPr>
          <a:xfrm>
            <a:off x="134888" y="2087265"/>
            <a:ext cx="3614092" cy="461665"/>
          </a:xfrm>
          <a:prstGeom prst="rect">
            <a:avLst/>
          </a:prstGeom>
          <a:noFill/>
        </p:spPr>
        <p:txBody>
          <a:bodyPr wrap="square">
            <a:spAutoFit/>
          </a:bodyPr>
          <a:lstStyle/>
          <a:p>
            <a:pPr marL="0" indent="0">
              <a:buNone/>
            </a:pPr>
            <a:r>
              <a:rPr lang="en-IN" sz="2400" b="1" dirty="0"/>
              <a:t>Types of Soft Drinks:</a:t>
            </a:r>
          </a:p>
        </p:txBody>
      </p:sp>
      <p:pic>
        <p:nvPicPr>
          <p:cNvPr id="7" name="Picture 6">
            <a:extLst>
              <a:ext uri="{FF2B5EF4-FFF2-40B4-BE49-F238E27FC236}">
                <a16:creationId xmlns:a16="http://schemas.microsoft.com/office/drawing/2014/main" id="{852BF932-8727-8024-15D4-79557F93A00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93506" y="2228553"/>
            <a:ext cx="2922473" cy="2922473"/>
          </a:xfrm>
          <a:prstGeom prst="rect">
            <a:avLst/>
          </a:prstGeom>
        </p:spPr>
      </p:pic>
      <p:sp>
        <p:nvSpPr>
          <p:cNvPr id="6" name="TextBox 5">
            <a:extLst>
              <a:ext uri="{FF2B5EF4-FFF2-40B4-BE49-F238E27FC236}">
                <a16:creationId xmlns:a16="http://schemas.microsoft.com/office/drawing/2014/main" id="{0AF26D67-F766-00B7-5164-98B778504721}"/>
              </a:ext>
            </a:extLst>
          </p:cNvPr>
          <p:cNvSpPr txBox="1"/>
          <p:nvPr/>
        </p:nvSpPr>
        <p:spPr>
          <a:xfrm>
            <a:off x="162271" y="1234579"/>
            <a:ext cx="9007997" cy="923330"/>
          </a:xfrm>
          <a:prstGeom prst="rect">
            <a:avLst/>
          </a:prstGeom>
          <a:noFill/>
        </p:spPr>
        <p:txBody>
          <a:bodyPr wrap="square">
            <a:spAutoFit/>
          </a:bodyPr>
          <a:lstStyle/>
          <a:p>
            <a:r>
              <a:rPr lang="en-IN" sz="1800" dirty="0"/>
              <a:t>Soft drinks are non-alcoholic, carbonated beverages that are sweetened and flavoured to provide a refreshing taste. They are widely consumed worldwide and come in various Flavors, including cola, citrus, and fruit-based options.</a:t>
            </a:r>
          </a:p>
        </p:txBody>
      </p:sp>
      <p:sp>
        <p:nvSpPr>
          <p:cNvPr id="9" name="TextBox 8">
            <a:extLst>
              <a:ext uri="{FF2B5EF4-FFF2-40B4-BE49-F238E27FC236}">
                <a16:creationId xmlns:a16="http://schemas.microsoft.com/office/drawing/2014/main" id="{4647E0F4-6023-67DD-CAF4-E474FD78AFFC}"/>
              </a:ext>
            </a:extLst>
          </p:cNvPr>
          <p:cNvSpPr txBox="1"/>
          <p:nvPr/>
        </p:nvSpPr>
        <p:spPr>
          <a:xfrm>
            <a:off x="4851367" y="940933"/>
            <a:ext cx="4588932" cy="369332"/>
          </a:xfrm>
          <a:prstGeom prst="rect">
            <a:avLst/>
          </a:prstGeom>
          <a:noFill/>
        </p:spPr>
        <p:txBody>
          <a:bodyPr wrap="square">
            <a:spAutoFit/>
          </a:bodyPr>
          <a:lstStyle/>
          <a:p>
            <a:r>
              <a:rPr lang="en-IN" sz="1800" b="1" dirty="0">
                <a:solidFill>
                  <a:srgbClr val="FF0000"/>
                </a:solidFill>
              </a:rPr>
              <a:t>Refreshing Carbonated Beverages</a:t>
            </a:r>
            <a:endParaRPr lang="en-IN" dirty="0">
              <a:solidFill>
                <a:srgbClr val="FF0000"/>
              </a:solidFill>
            </a:endParaRPr>
          </a:p>
        </p:txBody>
      </p:sp>
    </p:spTree>
    <p:extLst>
      <p:ext uri="{BB962C8B-B14F-4D97-AF65-F5344CB8AC3E}">
        <p14:creationId xmlns:p14="http://schemas.microsoft.com/office/powerpoint/2010/main" val="3844467547"/>
      </p:ext>
    </p:extLst>
  </p:cSld>
  <p:clrMapOvr>
    <a:masterClrMapping/>
  </p:clrMapOvr>
  <p:transition spd="med">
    <p:pull/>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5696" y="0"/>
            <a:ext cx="8229600" cy="1143000"/>
          </a:xfrm>
        </p:spPr>
        <p:txBody>
          <a:bodyPr>
            <a:normAutofit/>
          </a:bodyPr>
          <a:lstStyle/>
          <a:p>
            <a:r>
              <a:rPr lang="en-US" b="1" dirty="0"/>
              <a:t>11.</a:t>
            </a:r>
            <a:r>
              <a:rPr lang="en-US" dirty="0"/>
              <a:t> </a:t>
            </a:r>
            <a:r>
              <a:rPr lang="en-US" b="1" dirty="0"/>
              <a:t>Dairy Products</a:t>
            </a:r>
            <a:endParaRPr lang="en-IN" dirty="0"/>
          </a:p>
        </p:txBody>
      </p:sp>
      <p:sp>
        <p:nvSpPr>
          <p:cNvPr id="3" name="Content Placeholder 2"/>
          <p:cNvSpPr>
            <a:spLocks noGrp="1"/>
          </p:cNvSpPr>
          <p:nvPr>
            <p:ph idx="1"/>
          </p:nvPr>
        </p:nvSpPr>
        <p:spPr>
          <a:xfrm>
            <a:off x="251520" y="2468880"/>
            <a:ext cx="8229600" cy="4389120"/>
          </a:xfrm>
        </p:spPr>
        <p:txBody>
          <a:bodyPr>
            <a:noAutofit/>
          </a:bodyPr>
          <a:lstStyle/>
          <a:p>
            <a:pPr marL="0" indent="0">
              <a:buNone/>
            </a:pPr>
            <a:endParaRPr lang="en-US" sz="1400" dirty="0"/>
          </a:p>
          <a:p>
            <a:pPr marL="0" indent="0">
              <a:buNone/>
            </a:pPr>
            <a:endParaRPr lang="en-US" sz="1400" dirty="0"/>
          </a:p>
          <a:p>
            <a:pPr marL="0" indent="0">
              <a:buNone/>
            </a:pPr>
            <a:endParaRPr lang="en-US" sz="1400" dirty="0"/>
          </a:p>
          <a:p>
            <a:pPr marL="0" indent="0">
              <a:buNone/>
            </a:pPr>
            <a:r>
              <a:rPr lang="en-US" sz="1400" b="1" dirty="0"/>
              <a:t>1. Milk</a:t>
            </a:r>
          </a:p>
          <a:p>
            <a:r>
              <a:rPr lang="en-US" sz="1400" dirty="0"/>
              <a:t>A rich source of calcium, protein, and vitamin D.</a:t>
            </a:r>
          </a:p>
          <a:p>
            <a:r>
              <a:rPr lang="en-US" sz="1400" dirty="0"/>
              <a:t>Consumed directly or used in cooking, coffee, and tea.</a:t>
            </a:r>
          </a:p>
          <a:p>
            <a:r>
              <a:rPr lang="en-US" sz="1400" dirty="0"/>
              <a:t>Available in whole, skimmed, toned, or plant-based alternatives (almond, soy, oat milk).</a:t>
            </a:r>
          </a:p>
          <a:p>
            <a:pPr marL="0" indent="0">
              <a:buNone/>
            </a:pPr>
            <a:endParaRPr lang="en-US" sz="1400" dirty="0"/>
          </a:p>
          <a:p>
            <a:pPr marL="0" indent="0">
              <a:buNone/>
            </a:pPr>
            <a:r>
              <a:rPr lang="en-US" sz="1400" b="1" dirty="0"/>
              <a:t>2. Butter</a:t>
            </a:r>
          </a:p>
          <a:p>
            <a:r>
              <a:rPr lang="en-US" sz="1400" dirty="0"/>
              <a:t>Made by churning cream or milk; used in cooking, baking, and spreading.</a:t>
            </a:r>
          </a:p>
          <a:p>
            <a:r>
              <a:rPr lang="en-US" sz="1400" dirty="0"/>
              <a:t>Provides healthy fats but should be consumed in moderation.</a:t>
            </a:r>
          </a:p>
          <a:p>
            <a:pPr marL="0" indent="0">
              <a:buNone/>
            </a:pPr>
            <a:endParaRPr lang="en-US" sz="1400" dirty="0"/>
          </a:p>
          <a:p>
            <a:pPr marL="0" indent="0">
              <a:buNone/>
            </a:pPr>
            <a:r>
              <a:rPr lang="en-US" sz="1400" b="1" dirty="0"/>
              <a:t>3. Cheese</a:t>
            </a:r>
          </a:p>
          <a:p>
            <a:r>
              <a:rPr lang="en-US" sz="1400" dirty="0"/>
              <a:t>Aged or fresh dairy product made from milk solids.</a:t>
            </a:r>
          </a:p>
          <a:p>
            <a:r>
              <a:rPr lang="en-US" sz="1400" dirty="0"/>
              <a:t>Types: Cheddar, Mozzarella, Parmesan, Cottage Cheese (Paneer), Blue Cheese.</a:t>
            </a:r>
          </a:p>
          <a:p>
            <a:r>
              <a:rPr lang="en-US" sz="1400" dirty="0"/>
              <a:t>Rich in protein and calcium but varies in fat content.</a:t>
            </a:r>
          </a:p>
          <a:p>
            <a:pPr marL="0" indent="0">
              <a:buNone/>
            </a:pPr>
            <a:endParaRPr lang="en-US" sz="1400" dirty="0"/>
          </a:p>
        </p:txBody>
      </p:sp>
      <p:pic>
        <p:nvPicPr>
          <p:cNvPr id="5" name="Picture 4">
            <a:extLst>
              <a:ext uri="{FF2B5EF4-FFF2-40B4-BE49-F238E27FC236}">
                <a16:creationId xmlns:a16="http://schemas.microsoft.com/office/drawing/2014/main" id="{F972CD7D-E215-8A2F-C7F0-33ED9CC095B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51103" y="4365104"/>
            <a:ext cx="2492897" cy="2492897"/>
          </a:xfrm>
          <a:prstGeom prst="rect">
            <a:avLst/>
          </a:prstGeom>
        </p:spPr>
      </p:pic>
      <p:sp>
        <p:nvSpPr>
          <p:cNvPr id="6" name="TextBox 5">
            <a:extLst>
              <a:ext uri="{FF2B5EF4-FFF2-40B4-BE49-F238E27FC236}">
                <a16:creationId xmlns:a16="http://schemas.microsoft.com/office/drawing/2014/main" id="{3C20622A-5459-E09B-6B5B-5B700826536B}"/>
              </a:ext>
            </a:extLst>
          </p:cNvPr>
          <p:cNvSpPr txBox="1"/>
          <p:nvPr/>
        </p:nvSpPr>
        <p:spPr>
          <a:xfrm>
            <a:off x="251520" y="1350830"/>
            <a:ext cx="8828260" cy="1200329"/>
          </a:xfrm>
          <a:prstGeom prst="rect">
            <a:avLst/>
          </a:prstGeom>
          <a:noFill/>
        </p:spPr>
        <p:txBody>
          <a:bodyPr wrap="square">
            <a:spAutoFit/>
          </a:bodyPr>
          <a:lstStyle/>
          <a:p>
            <a:pPr marL="0" indent="0">
              <a:buNone/>
            </a:pPr>
            <a:r>
              <a:rPr lang="en-US" sz="1800" dirty="0"/>
              <a:t>Dairy products are foods made from milk, providing essential nutrients like calcium, protein, and vitamins. They are widely consumed worldwide and used in cooking, beverages, and desserts. Dairy is derived from cow, buffalo, goat, or sheep milk and plays a crucial role in maintaining bone health and overall nutrition.</a:t>
            </a:r>
          </a:p>
        </p:txBody>
      </p:sp>
      <p:sp>
        <p:nvSpPr>
          <p:cNvPr id="8" name="TextBox 7">
            <a:extLst>
              <a:ext uri="{FF2B5EF4-FFF2-40B4-BE49-F238E27FC236}">
                <a16:creationId xmlns:a16="http://schemas.microsoft.com/office/drawing/2014/main" id="{EC299337-3F61-660C-24A6-75A000C8AE12}"/>
              </a:ext>
            </a:extLst>
          </p:cNvPr>
          <p:cNvSpPr txBox="1"/>
          <p:nvPr/>
        </p:nvSpPr>
        <p:spPr>
          <a:xfrm>
            <a:off x="4499992" y="1062249"/>
            <a:ext cx="5037666" cy="369332"/>
          </a:xfrm>
          <a:prstGeom prst="rect">
            <a:avLst/>
          </a:prstGeom>
          <a:noFill/>
        </p:spPr>
        <p:txBody>
          <a:bodyPr wrap="square">
            <a:spAutoFit/>
          </a:bodyPr>
          <a:lstStyle/>
          <a:p>
            <a:r>
              <a:rPr lang="en-US" b="1" dirty="0">
                <a:solidFill>
                  <a:srgbClr val="FF0000"/>
                </a:solidFill>
              </a:rPr>
              <a:t>Essential Nutrients for a Healthy Lifestyle</a:t>
            </a:r>
            <a:endParaRPr lang="en-IN" dirty="0">
              <a:solidFill>
                <a:srgbClr val="FF0000"/>
              </a:solidFill>
            </a:endParaRPr>
          </a:p>
        </p:txBody>
      </p:sp>
      <p:sp>
        <p:nvSpPr>
          <p:cNvPr id="10" name="TextBox 9">
            <a:extLst>
              <a:ext uri="{FF2B5EF4-FFF2-40B4-BE49-F238E27FC236}">
                <a16:creationId xmlns:a16="http://schemas.microsoft.com/office/drawing/2014/main" id="{CA673996-0D39-D1FE-0DAE-31BE3D9036E1}"/>
              </a:ext>
            </a:extLst>
          </p:cNvPr>
          <p:cNvSpPr txBox="1"/>
          <p:nvPr/>
        </p:nvSpPr>
        <p:spPr>
          <a:xfrm>
            <a:off x="107504" y="2713676"/>
            <a:ext cx="6768752" cy="461665"/>
          </a:xfrm>
          <a:prstGeom prst="rect">
            <a:avLst/>
          </a:prstGeom>
          <a:noFill/>
        </p:spPr>
        <p:txBody>
          <a:bodyPr wrap="square">
            <a:spAutoFit/>
          </a:bodyPr>
          <a:lstStyle/>
          <a:p>
            <a:pPr marL="0" indent="0">
              <a:buNone/>
            </a:pPr>
            <a:r>
              <a:rPr lang="en-US" sz="2400" b="1" u="sng" dirty="0"/>
              <a:t>Types of Dairy Products &amp; Their Benefits:</a:t>
            </a:r>
          </a:p>
        </p:txBody>
      </p:sp>
    </p:spTree>
    <p:extLst>
      <p:ext uri="{BB962C8B-B14F-4D97-AF65-F5344CB8AC3E}">
        <p14:creationId xmlns:p14="http://schemas.microsoft.com/office/powerpoint/2010/main" val="3074804074"/>
      </p:ext>
    </p:extLst>
  </p:cSld>
  <p:clrMapOvr>
    <a:masterClrMapping/>
  </p:clrMapOvr>
  <p:transition spd="med">
    <p:pull/>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908720"/>
            <a:ext cx="8229600" cy="4389120"/>
          </a:xfrm>
        </p:spPr>
        <p:txBody>
          <a:bodyPr>
            <a:noAutofit/>
          </a:bodyPr>
          <a:lstStyle/>
          <a:p>
            <a:pPr marL="0" indent="0">
              <a:buNone/>
            </a:pPr>
            <a:r>
              <a:rPr lang="en-US" sz="1400" b="1" dirty="0"/>
              <a:t>4. Yogurt (Curd/</a:t>
            </a:r>
            <a:r>
              <a:rPr lang="en-US" sz="1400" b="1" dirty="0" err="1"/>
              <a:t>Dahi</a:t>
            </a:r>
            <a:r>
              <a:rPr lang="en-US" sz="1400" b="1" dirty="0"/>
              <a:t>)</a:t>
            </a:r>
          </a:p>
          <a:p>
            <a:r>
              <a:rPr lang="en-US" sz="1400" dirty="0"/>
              <a:t>Fermented dairy product with probiotics for gut health.</a:t>
            </a:r>
          </a:p>
          <a:p>
            <a:r>
              <a:rPr lang="en-US" sz="1400" dirty="0"/>
              <a:t>Available in plain, flavored, Greek yogurt, and probiotic versions.</a:t>
            </a:r>
            <a:endParaRPr lang="en-US" sz="1400" b="1" dirty="0"/>
          </a:p>
          <a:p>
            <a:pPr marL="0" indent="0">
              <a:buNone/>
            </a:pPr>
            <a:endParaRPr lang="en-US" sz="1400" b="1" dirty="0"/>
          </a:p>
          <a:p>
            <a:pPr marL="0" indent="0">
              <a:buNone/>
            </a:pPr>
            <a:r>
              <a:rPr lang="en-US" sz="1400" b="1" dirty="0"/>
              <a:t>5. Ghee (Clarified Butter)</a:t>
            </a:r>
          </a:p>
          <a:p>
            <a:r>
              <a:rPr lang="en-US" sz="1400" dirty="0"/>
              <a:t>Used in Indian and Middle Eastern cuisines.</a:t>
            </a:r>
          </a:p>
          <a:p>
            <a:r>
              <a:rPr lang="en-US" sz="1400" dirty="0"/>
              <a:t>Provides good fats and aids digestion.</a:t>
            </a:r>
          </a:p>
          <a:p>
            <a:pPr marL="0" indent="0">
              <a:buNone/>
            </a:pPr>
            <a:endParaRPr lang="en-US" sz="1400" dirty="0"/>
          </a:p>
          <a:p>
            <a:pPr marL="0" indent="0">
              <a:buNone/>
            </a:pPr>
            <a:r>
              <a:rPr lang="en-US" sz="1400" b="1" dirty="0"/>
              <a:t>6. Cream &amp; Whipping Cream</a:t>
            </a:r>
          </a:p>
          <a:p>
            <a:r>
              <a:rPr lang="en-US" sz="1400" dirty="0"/>
              <a:t>High-fat dairy product used in desserts, sauces, and soups.</a:t>
            </a:r>
          </a:p>
          <a:p>
            <a:r>
              <a:rPr lang="en-US" sz="1400" dirty="0"/>
              <a:t>Variants include heavy cream, fresh cream, and sour cream.</a:t>
            </a:r>
          </a:p>
          <a:p>
            <a:endParaRPr lang="en-US" sz="1400" dirty="0"/>
          </a:p>
          <a:p>
            <a:pPr marL="0" indent="0">
              <a:buNone/>
            </a:pPr>
            <a:r>
              <a:rPr lang="en-US" sz="1400" b="1" dirty="0"/>
              <a:t>7. Ice Cream &amp; Dairy Desserts</a:t>
            </a:r>
          </a:p>
          <a:p>
            <a:r>
              <a:rPr lang="en-US" sz="1400" dirty="0"/>
              <a:t>Made from milk, cream, and sugar with various flavors.</a:t>
            </a:r>
          </a:p>
          <a:p>
            <a:r>
              <a:rPr lang="en-US" sz="1400" dirty="0"/>
              <a:t>Includes frozen yogurt, custard, and puddings.</a:t>
            </a:r>
          </a:p>
          <a:p>
            <a:endParaRPr lang="en-US" sz="1400" dirty="0"/>
          </a:p>
          <a:p>
            <a:endParaRPr lang="en-US" sz="1400" dirty="0"/>
          </a:p>
          <a:p>
            <a:endParaRPr lang="en-US" sz="1400" dirty="0"/>
          </a:p>
          <a:p>
            <a:r>
              <a:rPr lang="en-US" sz="1400" dirty="0"/>
              <a:t>Strengthens </a:t>
            </a:r>
            <a:r>
              <a:rPr lang="en-US" sz="1400" b="1" dirty="0"/>
              <a:t>bones and teeth</a:t>
            </a:r>
            <a:r>
              <a:rPr lang="en-US" sz="1400" dirty="0"/>
              <a:t> with calcium and vitamin D.</a:t>
            </a:r>
          </a:p>
          <a:p>
            <a:r>
              <a:rPr lang="en-US" sz="1400" dirty="0"/>
              <a:t>Provides </a:t>
            </a:r>
            <a:r>
              <a:rPr lang="en-US" sz="1400" b="1" dirty="0"/>
              <a:t>high-quality protein</a:t>
            </a:r>
            <a:r>
              <a:rPr lang="en-US" sz="1400" dirty="0"/>
              <a:t> for muscle growth.</a:t>
            </a:r>
          </a:p>
          <a:p>
            <a:r>
              <a:rPr lang="en-US" sz="1400" dirty="0"/>
              <a:t>Supports </a:t>
            </a:r>
            <a:r>
              <a:rPr lang="en-US" sz="1400" b="1" dirty="0"/>
              <a:t>gut health</a:t>
            </a:r>
            <a:r>
              <a:rPr lang="en-US" sz="1400" dirty="0"/>
              <a:t> with probiotic-rich yogurt.</a:t>
            </a:r>
          </a:p>
          <a:p>
            <a:r>
              <a:rPr lang="en-US" sz="1400" dirty="0"/>
              <a:t>Aids </a:t>
            </a:r>
            <a:r>
              <a:rPr lang="en-US" sz="1400" b="1" dirty="0"/>
              <a:t>energy and metabolism</a:t>
            </a:r>
            <a:r>
              <a:rPr lang="en-US" sz="1400" dirty="0"/>
              <a:t> with essential vitamins.</a:t>
            </a:r>
          </a:p>
          <a:p>
            <a:pPr marL="0" indent="0">
              <a:buNone/>
            </a:pPr>
            <a:endParaRPr lang="en-US" sz="1400" dirty="0"/>
          </a:p>
          <a:p>
            <a:pPr marL="0" indent="0">
              <a:buNone/>
            </a:pPr>
            <a:endParaRPr lang="en-US" sz="1400" dirty="0"/>
          </a:p>
          <a:p>
            <a:pPr marL="0" indent="0">
              <a:buNone/>
            </a:pPr>
            <a:endParaRPr lang="en-IN" sz="1400" dirty="0"/>
          </a:p>
          <a:p>
            <a:endParaRPr lang="en-IN" sz="1400" dirty="0"/>
          </a:p>
        </p:txBody>
      </p:sp>
      <p:sp>
        <p:nvSpPr>
          <p:cNvPr id="4" name="TextBox 3">
            <a:extLst>
              <a:ext uri="{FF2B5EF4-FFF2-40B4-BE49-F238E27FC236}">
                <a16:creationId xmlns:a16="http://schemas.microsoft.com/office/drawing/2014/main" id="{A119222B-4DA5-45A8-45CC-C956737C630F}"/>
              </a:ext>
            </a:extLst>
          </p:cNvPr>
          <p:cNvSpPr txBox="1"/>
          <p:nvPr/>
        </p:nvSpPr>
        <p:spPr>
          <a:xfrm>
            <a:off x="251520" y="5013176"/>
            <a:ext cx="6192688" cy="461665"/>
          </a:xfrm>
          <a:prstGeom prst="rect">
            <a:avLst/>
          </a:prstGeom>
          <a:noFill/>
        </p:spPr>
        <p:txBody>
          <a:bodyPr wrap="square">
            <a:spAutoFit/>
          </a:bodyPr>
          <a:lstStyle/>
          <a:p>
            <a:pPr marL="0" indent="0" algn="ctr">
              <a:buNone/>
            </a:pPr>
            <a:r>
              <a:rPr lang="en-US" sz="2400" b="1" u="sng" dirty="0"/>
              <a:t>Health Benefits of Dairy Products:</a:t>
            </a:r>
          </a:p>
        </p:txBody>
      </p:sp>
      <p:pic>
        <p:nvPicPr>
          <p:cNvPr id="7" name="Picture 6">
            <a:extLst>
              <a:ext uri="{FF2B5EF4-FFF2-40B4-BE49-F238E27FC236}">
                <a16:creationId xmlns:a16="http://schemas.microsoft.com/office/drawing/2014/main" id="{39CAB92C-79C4-F6B1-05F4-AEF36262D1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79096" y="4293096"/>
            <a:ext cx="2564904" cy="2564904"/>
          </a:xfrm>
          <a:prstGeom prst="rect">
            <a:avLst/>
          </a:prstGeom>
        </p:spPr>
      </p:pic>
      <p:pic>
        <p:nvPicPr>
          <p:cNvPr id="12" name="Picture 11">
            <a:extLst>
              <a:ext uri="{FF2B5EF4-FFF2-40B4-BE49-F238E27FC236}">
                <a16:creationId xmlns:a16="http://schemas.microsoft.com/office/drawing/2014/main" id="{F9149F33-9CDF-A660-1F2E-31FA472ED1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5387735" y="1836312"/>
            <a:ext cx="3718413" cy="1457184"/>
          </a:xfrm>
          <a:prstGeom prst="rect">
            <a:avLst/>
          </a:prstGeom>
        </p:spPr>
      </p:pic>
      <p:sp>
        <p:nvSpPr>
          <p:cNvPr id="2" name="Rectangle 1">
            <a:extLst>
              <a:ext uri="{FF2B5EF4-FFF2-40B4-BE49-F238E27FC236}">
                <a16:creationId xmlns:a16="http://schemas.microsoft.com/office/drawing/2014/main" id="{DC0060CD-1D9F-01E9-7F72-83A36BDCFD04}"/>
              </a:ext>
            </a:extLst>
          </p:cNvPr>
          <p:cNvSpPr/>
          <p:nvPr/>
        </p:nvSpPr>
        <p:spPr>
          <a:xfrm>
            <a:off x="5563881" y="1836312"/>
            <a:ext cx="3256591" cy="1477328"/>
          </a:xfrm>
          <a:prstGeom prst="rect">
            <a:avLst/>
          </a:prstGeom>
        </p:spPr>
        <p:txBody>
          <a:bodyPr wrap="square">
            <a:spAutoFit/>
          </a:bodyPr>
          <a:lstStyle/>
          <a:p>
            <a:pPr algn="ctr"/>
            <a:r>
              <a:rPr lang="en-US" dirty="0"/>
              <a:t>While dairy is highly nutritious, lactose-intolerant individuals can opt for plant-based alternatives like almond, soy, or coconut milk.</a:t>
            </a:r>
          </a:p>
        </p:txBody>
      </p:sp>
    </p:spTree>
    <p:extLst>
      <p:ext uri="{BB962C8B-B14F-4D97-AF65-F5344CB8AC3E}">
        <p14:creationId xmlns:p14="http://schemas.microsoft.com/office/powerpoint/2010/main" val="3753493364"/>
      </p:ext>
    </p:extLst>
  </p:cSld>
  <p:clrMapOvr>
    <a:masterClrMapping/>
  </p:clrMapOvr>
  <p:transition spd="med">
    <p:pull/>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2048" y="822762"/>
            <a:ext cx="8229600" cy="1143000"/>
          </a:xfrm>
        </p:spPr>
        <p:txBody>
          <a:bodyPr>
            <a:normAutofit fontScale="90000"/>
          </a:bodyPr>
          <a:lstStyle/>
          <a:p>
            <a:pPr algn="ctr"/>
            <a:r>
              <a:rPr lang="en-IN" b="1" dirty="0"/>
              <a:t>12. Powdered Drink Mixes</a:t>
            </a:r>
            <a:br>
              <a:rPr lang="en-IN" b="1" dirty="0"/>
            </a:br>
            <a:endParaRPr lang="en-IN" dirty="0"/>
          </a:p>
        </p:txBody>
      </p:sp>
      <p:sp>
        <p:nvSpPr>
          <p:cNvPr id="3" name="Content Placeholder 2"/>
          <p:cNvSpPr>
            <a:spLocks noGrp="1"/>
          </p:cNvSpPr>
          <p:nvPr>
            <p:ph idx="1"/>
          </p:nvPr>
        </p:nvSpPr>
        <p:spPr>
          <a:xfrm>
            <a:off x="282352" y="1700808"/>
            <a:ext cx="8579296" cy="4517856"/>
          </a:xfrm>
        </p:spPr>
        <p:txBody>
          <a:bodyPr>
            <a:noAutofit/>
          </a:bodyPr>
          <a:lstStyle/>
          <a:p>
            <a:pPr marL="0" indent="0">
              <a:buNone/>
            </a:pPr>
            <a:r>
              <a:rPr lang="en-IN" sz="1600" dirty="0"/>
              <a:t>Powdered drink mixes are dehydrated beverage powders that can be easily mixed with water or milk to create refreshing and flavourful drinks. They come in various Flavors and types, offering convenience and a long shelf life. These mixes are popular for instant energy, hydration, and taste enhancement.</a:t>
            </a:r>
          </a:p>
          <a:p>
            <a:pPr marL="0" indent="0">
              <a:buNone/>
            </a:pPr>
            <a:endParaRPr lang="en-IN" sz="1600" dirty="0"/>
          </a:p>
          <a:p>
            <a:pPr marL="0" indent="0">
              <a:buNone/>
            </a:pPr>
            <a:endParaRPr lang="en-IN" sz="1600" b="1" dirty="0"/>
          </a:p>
          <a:p>
            <a:pPr marL="0" indent="0">
              <a:buNone/>
            </a:pPr>
            <a:r>
              <a:rPr lang="en-IN" sz="1600" b="1" dirty="0"/>
              <a:t>1. Fruit-</a:t>
            </a:r>
            <a:r>
              <a:rPr lang="en-IN" sz="1600" b="1" dirty="0" err="1"/>
              <a:t>Flavored</a:t>
            </a:r>
            <a:r>
              <a:rPr lang="en-IN" sz="1600" b="1" dirty="0"/>
              <a:t> Drink Mixes</a:t>
            </a:r>
          </a:p>
          <a:p>
            <a:r>
              <a:rPr lang="en-IN" sz="1600" dirty="0"/>
              <a:t>Made with artificial or natural fruit Flavors like orange, mango, lemon, and pineapple.</a:t>
            </a:r>
          </a:p>
          <a:p>
            <a:pPr marL="0" indent="0">
              <a:buNone/>
            </a:pPr>
            <a:r>
              <a:rPr lang="en-IN" sz="1600" dirty="0"/>
              <a:t>              Examples: Tang, Rasna, Kool-Aid.</a:t>
            </a:r>
          </a:p>
          <a:p>
            <a:pPr marL="0" indent="0">
              <a:buNone/>
            </a:pPr>
            <a:endParaRPr lang="en-IN" sz="1600" b="1" dirty="0"/>
          </a:p>
          <a:p>
            <a:pPr marL="0" indent="0">
              <a:buNone/>
            </a:pPr>
            <a:r>
              <a:rPr lang="en-IN" sz="1600" b="1" dirty="0"/>
              <a:t>2. Energy &amp; Sports Drink Mixes</a:t>
            </a:r>
          </a:p>
          <a:p>
            <a:r>
              <a:rPr lang="en-IN" sz="1600" dirty="0"/>
              <a:t>Contains electrolytes, vitamins, and minerals to boost energy and replenish hydration.</a:t>
            </a:r>
          </a:p>
          <a:p>
            <a:pPr marL="0" indent="0">
              <a:buNone/>
            </a:pPr>
            <a:r>
              <a:rPr lang="en-IN" sz="1600" dirty="0"/>
              <a:t>               Examples: Gatorade powder, ORS (Oral Rehydration Solution), </a:t>
            </a:r>
            <a:r>
              <a:rPr lang="en-IN" sz="1600" dirty="0" err="1"/>
              <a:t>Glucon</a:t>
            </a:r>
            <a:r>
              <a:rPr lang="en-IN" sz="1600" dirty="0"/>
              <a:t>-D.</a:t>
            </a:r>
          </a:p>
          <a:p>
            <a:pPr marL="0" indent="0">
              <a:buNone/>
            </a:pPr>
            <a:endParaRPr lang="en-IN" sz="1600" b="1" dirty="0"/>
          </a:p>
          <a:p>
            <a:pPr marL="0" indent="0">
              <a:buNone/>
            </a:pPr>
            <a:r>
              <a:rPr lang="en-IN" sz="1600" b="1" dirty="0"/>
              <a:t>3. Chocolate &amp; Malt-Based Drink Mixes</a:t>
            </a:r>
          </a:p>
          <a:p>
            <a:r>
              <a:rPr lang="en-IN" sz="1600" dirty="0"/>
              <a:t>Fortified with vitamins and minerals, often mixed with milk.</a:t>
            </a:r>
          </a:p>
          <a:p>
            <a:pPr marL="0" indent="0">
              <a:buNone/>
            </a:pPr>
            <a:r>
              <a:rPr lang="en-IN" sz="1600" dirty="0"/>
              <a:t>              Examples: Bourn Vita, Horlicks, Boost, Milo.</a:t>
            </a:r>
          </a:p>
          <a:p>
            <a:pPr marL="0" indent="0">
              <a:buNone/>
            </a:pPr>
            <a:r>
              <a:rPr lang="en-IN" sz="1600" dirty="0"/>
              <a:t>              Enhances growth, strength, and bone health, especially for kids.</a:t>
            </a:r>
          </a:p>
          <a:p>
            <a:endParaRPr lang="en-IN" sz="1600" dirty="0"/>
          </a:p>
        </p:txBody>
      </p:sp>
      <p:sp>
        <p:nvSpPr>
          <p:cNvPr id="5" name="TextBox 4">
            <a:extLst>
              <a:ext uri="{FF2B5EF4-FFF2-40B4-BE49-F238E27FC236}">
                <a16:creationId xmlns:a16="http://schemas.microsoft.com/office/drawing/2014/main" id="{5030D4F8-5147-30F8-3A78-63E78DAA50F4}"/>
              </a:ext>
            </a:extLst>
          </p:cNvPr>
          <p:cNvSpPr txBox="1"/>
          <p:nvPr/>
        </p:nvSpPr>
        <p:spPr>
          <a:xfrm>
            <a:off x="20795" y="2809611"/>
            <a:ext cx="7069872" cy="461665"/>
          </a:xfrm>
          <a:prstGeom prst="rect">
            <a:avLst/>
          </a:prstGeom>
          <a:noFill/>
        </p:spPr>
        <p:txBody>
          <a:bodyPr wrap="square">
            <a:spAutoFit/>
          </a:bodyPr>
          <a:lstStyle/>
          <a:p>
            <a:pPr marL="0" indent="0">
              <a:buNone/>
            </a:pPr>
            <a:r>
              <a:rPr lang="en-IN" sz="2400" b="1" dirty="0"/>
              <a:t>Types of Powdered Drink Mixes:</a:t>
            </a:r>
          </a:p>
        </p:txBody>
      </p:sp>
      <p:pic>
        <p:nvPicPr>
          <p:cNvPr id="7" name="Picture 6">
            <a:extLst>
              <a:ext uri="{FF2B5EF4-FFF2-40B4-BE49-F238E27FC236}">
                <a16:creationId xmlns:a16="http://schemas.microsoft.com/office/drawing/2014/main" id="{247EDB5A-6585-788D-6A0E-2FDB78ACBA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4328" y="5259040"/>
            <a:ext cx="1627229" cy="1627229"/>
          </a:xfrm>
          <a:prstGeom prst="rect">
            <a:avLst/>
          </a:prstGeom>
        </p:spPr>
      </p:pic>
      <p:sp>
        <p:nvSpPr>
          <p:cNvPr id="6" name="TextBox 5">
            <a:extLst>
              <a:ext uri="{FF2B5EF4-FFF2-40B4-BE49-F238E27FC236}">
                <a16:creationId xmlns:a16="http://schemas.microsoft.com/office/drawing/2014/main" id="{64AE0566-EF18-4AFC-3728-E965EB8DAFF8}"/>
              </a:ext>
            </a:extLst>
          </p:cNvPr>
          <p:cNvSpPr txBox="1"/>
          <p:nvPr/>
        </p:nvSpPr>
        <p:spPr>
          <a:xfrm>
            <a:off x="5364088" y="1209596"/>
            <a:ext cx="4614332" cy="369332"/>
          </a:xfrm>
          <a:prstGeom prst="rect">
            <a:avLst/>
          </a:prstGeom>
          <a:noFill/>
        </p:spPr>
        <p:txBody>
          <a:bodyPr wrap="square">
            <a:spAutoFit/>
          </a:bodyPr>
          <a:lstStyle/>
          <a:p>
            <a:r>
              <a:rPr lang="en-IN" b="1" dirty="0">
                <a:solidFill>
                  <a:srgbClr val="FF0000"/>
                </a:solidFill>
              </a:rPr>
              <a:t>Instant Refreshment Anytime</a:t>
            </a:r>
            <a:endParaRPr lang="en-IN" dirty="0">
              <a:solidFill>
                <a:srgbClr val="FF0000"/>
              </a:solidFill>
            </a:endParaRPr>
          </a:p>
        </p:txBody>
      </p:sp>
    </p:spTree>
    <p:extLst>
      <p:ext uri="{BB962C8B-B14F-4D97-AF65-F5344CB8AC3E}">
        <p14:creationId xmlns:p14="http://schemas.microsoft.com/office/powerpoint/2010/main" val="4135791969"/>
      </p:ext>
    </p:extLst>
  </p:cSld>
  <p:clrMapOvr>
    <a:masterClrMapping/>
  </p:clrMapOvr>
  <p:transition spd="med">
    <p:pull/>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980728"/>
            <a:ext cx="9217024" cy="4389120"/>
          </a:xfrm>
        </p:spPr>
        <p:txBody>
          <a:bodyPr>
            <a:normAutofit fontScale="62500" lnSpcReduction="20000"/>
          </a:bodyPr>
          <a:lstStyle/>
          <a:p>
            <a:pPr marL="0" indent="0">
              <a:buNone/>
            </a:pPr>
            <a:r>
              <a:rPr lang="en-IN" sz="2800" b="1" dirty="0"/>
              <a:t>4. Protein &amp; Health Supplement Powders</a:t>
            </a:r>
          </a:p>
          <a:p>
            <a:r>
              <a:rPr lang="en-IN" sz="2800" dirty="0"/>
              <a:t>High-protein powders for fitness and muscle-building.</a:t>
            </a:r>
          </a:p>
          <a:p>
            <a:pPr marL="0" indent="0">
              <a:buNone/>
            </a:pPr>
            <a:r>
              <a:rPr lang="en-IN" sz="2800" dirty="0"/>
              <a:t>                 Examples: Whey protein, casein protein, and plant-based protein powders.</a:t>
            </a:r>
          </a:p>
          <a:p>
            <a:pPr marL="0" indent="0">
              <a:buNone/>
            </a:pPr>
            <a:r>
              <a:rPr lang="en-IN" sz="2800" dirty="0"/>
              <a:t>                 Supports muscle recovery and overall nutrition.</a:t>
            </a:r>
          </a:p>
          <a:p>
            <a:pPr marL="0" indent="0">
              <a:buNone/>
            </a:pPr>
            <a:endParaRPr lang="en-IN" b="1" dirty="0"/>
          </a:p>
          <a:p>
            <a:pPr marL="0" indent="0">
              <a:buNone/>
            </a:pPr>
            <a:r>
              <a:rPr lang="en-IN" b="1" dirty="0"/>
              <a:t>5. Coffee &amp; Tea-Based Mixes</a:t>
            </a:r>
          </a:p>
          <a:p>
            <a:r>
              <a:rPr lang="en-IN" dirty="0"/>
              <a:t>Instant coffee and tea powders for quick preparation.</a:t>
            </a:r>
          </a:p>
          <a:p>
            <a:pPr marL="0" indent="0">
              <a:buNone/>
            </a:pPr>
            <a:r>
              <a:rPr lang="en-IN" dirty="0"/>
              <a:t>               Examples: Nescafé instant coffee, Bru coffee, premixed masala chai.</a:t>
            </a:r>
          </a:p>
          <a:p>
            <a:pPr marL="0" indent="0">
              <a:buNone/>
            </a:pPr>
            <a:r>
              <a:rPr lang="en-IN" dirty="0"/>
              <a:t>               Convenient for making hot or cold beverages.</a:t>
            </a:r>
          </a:p>
          <a:p>
            <a:pPr marL="0" indent="0">
              <a:buNone/>
            </a:pPr>
            <a:endParaRPr lang="en-IN" b="1" dirty="0"/>
          </a:p>
          <a:p>
            <a:pPr marL="0" indent="0">
              <a:buNone/>
            </a:pPr>
            <a:r>
              <a:rPr lang="en-IN" sz="3200" b="1" u="sng" dirty="0"/>
              <a:t>Benefits of Powdered Drink Mixes:</a:t>
            </a:r>
          </a:p>
          <a:p>
            <a:pPr marL="0" indent="0">
              <a:buNone/>
            </a:pPr>
            <a:endParaRPr lang="en-IN" b="1" u="sng" dirty="0"/>
          </a:p>
          <a:p>
            <a:r>
              <a:rPr lang="en-IN" b="1" dirty="0"/>
              <a:t>Easy to prepare</a:t>
            </a:r>
            <a:r>
              <a:rPr lang="en-IN" dirty="0"/>
              <a:t> – Just mix with water or milk.</a:t>
            </a:r>
          </a:p>
          <a:p>
            <a:r>
              <a:rPr lang="en-IN" b="1" dirty="0"/>
              <a:t>Long shelf life</a:t>
            </a:r>
            <a:r>
              <a:rPr lang="en-IN" dirty="0"/>
              <a:t> – Can be stored for months.</a:t>
            </a:r>
          </a:p>
          <a:p>
            <a:r>
              <a:rPr lang="en-IN" b="1" dirty="0"/>
              <a:t>Variety of Flavors</a:t>
            </a:r>
            <a:r>
              <a:rPr lang="en-IN" dirty="0"/>
              <a:t> – Offers a wide range of choices.</a:t>
            </a:r>
          </a:p>
          <a:p>
            <a:r>
              <a:rPr lang="en-IN" b="1" dirty="0"/>
              <a:t>Fortified with nutrients</a:t>
            </a:r>
            <a:r>
              <a:rPr lang="en-IN" dirty="0"/>
              <a:t> – Some contain added vitamins &amp; minerals.</a:t>
            </a:r>
          </a:p>
          <a:p>
            <a:endParaRPr lang="en-IN" dirty="0"/>
          </a:p>
          <a:p>
            <a:pPr marL="0" indent="0">
              <a:buNone/>
            </a:pPr>
            <a:endParaRPr lang="en-IN" dirty="0"/>
          </a:p>
          <a:p>
            <a:endParaRPr lang="en-IN" dirty="0"/>
          </a:p>
        </p:txBody>
      </p:sp>
      <p:pic>
        <p:nvPicPr>
          <p:cNvPr id="6" name="Picture 5">
            <a:extLst>
              <a:ext uri="{FF2B5EF4-FFF2-40B4-BE49-F238E27FC236}">
                <a16:creationId xmlns:a16="http://schemas.microsoft.com/office/drawing/2014/main" id="{32A9C64B-5F99-05A3-C10E-51AFDB00F07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20272" y="4734272"/>
            <a:ext cx="2123728" cy="2123728"/>
          </a:xfrm>
          <a:prstGeom prst="rect">
            <a:avLst/>
          </a:prstGeom>
        </p:spPr>
      </p:pic>
      <p:pic>
        <p:nvPicPr>
          <p:cNvPr id="15" name="Picture 14">
            <a:extLst>
              <a:ext uri="{FF2B5EF4-FFF2-40B4-BE49-F238E27FC236}">
                <a16:creationId xmlns:a16="http://schemas.microsoft.com/office/drawing/2014/main" id="{55C0C05E-11DE-D7B6-3CCA-441A3D89D40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3951" y="5157192"/>
            <a:ext cx="4952145" cy="1562072"/>
          </a:xfrm>
          <a:prstGeom prst="rect">
            <a:avLst/>
          </a:prstGeom>
        </p:spPr>
      </p:pic>
      <p:sp>
        <p:nvSpPr>
          <p:cNvPr id="7" name="TextBox 6">
            <a:extLst>
              <a:ext uri="{FF2B5EF4-FFF2-40B4-BE49-F238E27FC236}">
                <a16:creationId xmlns:a16="http://schemas.microsoft.com/office/drawing/2014/main" id="{53526706-FE4C-55D4-2C3E-BB69348E203D}"/>
              </a:ext>
            </a:extLst>
          </p:cNvPr>
          <p:cNvSpPr txBox="1"/>
          <p:nvPr/>
        </p:nvSpPr>
        <p:spPr>
          <a:xfrm>
            <a:off x="755576" y="5338063"/>
            <a:ext cx="4580466" cy="1200329"/>
          </a:xfrm>
          <a:prstGeom prst="rect">
            <a:avLst/>
          </a:prstGeom>
          <a:noFill/>
        </p:spPr>
        <p:txBody>
          <a:bodyPr wrap="square">
            <a:spAutoFit/>
          </a:bodyPr>
          <a:lstStyle/>
          <a:p>
            <a:pPr marL="0" indent="0">
              <a:buNone/>
            </a:pPr>
            <a:r>
              <a:rPr lang="en-IN" dirty="0"/>
              <a:t>While convenient, some powdered drink mixes may contain added sugars and artificial Flavors, so it’s best to choose healthier or natural options when possible.</a:t>
            </a:r>
          </a:p>
        </p:txBody>
      </p:sp>
    </p:spTree>
    <p:extLst>
      <p:ext uri="{BB962C8B-B14F-4D97-AF65-F5344CB8AC3E}">
        <p14:creationId xmlns:p14="http://schemas.microsoft.com/office/powerpoint/2010/main" val="3801456912"/>
      </p:ext>
    </p:extLst>
  </p:cSld>
  <p:clrMapOvr>
    <a:masterClrMapping/>
  </p:clrMapOvr>
  <p:transition spd="med">
    <p:pull/>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9752" y="814400"/>
            <a:ext cx="8229600" cy="1143000"/>
          </a:xfrm>
        </p:spPr>
        <p:txBody>
          <a:bodyPr>
            <a:normAutofit fontScale="90000"/>
          </a:bodyPr>
          <a:lstStyle/>
          <a:p>
            <a:r>
              <a:rPr lang="en-US" b="1" dirty="0"/>
              <a:t>13. Dry Legumes</a:t>
            </a:r>
            <a:br>
              <a:rPr lang="en-US" b="1" dirty="0"/>
            </a:br>
            <a:endParaRPr lang="en-IN" b="1" dirty="0"/>
          </a:p>
        </p:txBody>
      </p:sp>
      <p:sp>
        <p:nvSpPr>
          <p:cNvPr id="3" name="Content Placeholder 2"/>
          <p:cNvSpPr>
            <a:spLocks noGrp="1"/>
          </p:cNvSpPr>
          <p:nvPr>
            <p:ph idx="1"/>
          </p:nvPr>
        </p:nvSpPr>
        <p:spPr>
          <a:xfrm>
            <a:off x="107505" y="1628800"/>
            <a:ext cx="9289032" cy="1296144"/>
          </a:xfrm>
        </p:spPr>
        <p:txBody>
          <a:bodyPr>
            <a:noAutofit/>
          </a:bodyPr>
          <a:lstStyle/>
          <a:p>
            <a:r>
              <a:rPr lang="en-US" sz="1800" dirty="0"/>
              <a:t>Dry legumes, also known as pulses, are nutrient-rich seeds harvested from leguminous plants. They are a vital source of plant-based protein, fiber, and essential minerals, making them a staple in many global cuisines. Dry legumes are available in various types and are used in soups, stews, curries, and salads.</a:t>
            </a:r>
          </a:p>
        </p:txBody>
      </p:sp>
      <p:pic>
        <p:nvPicPr>
          <p:cNvPr id="5" name="Picture 4">
            <a:extLst>
              <a:ext uri="{FF2B5EF4-FFF2-40B4-BE49-F238E27FC236}">
                <a16:creationId xmlns:a16="http://schemas.microsoft.com/office/drawing/2014/main" id="{130F8403-1119-035A-0C8F-3B1D9985205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12160" y="3717032"/>
            <a:ext cx="3024336" cy="3024336"/>
          </a:xfrm>
          <a:prstGeom prst="rect">
            <a:avLst/>
          </a:prstGeom>
        </p:spPr>
      </p:pic>
      <p:sp>
        <p:nvSpPr>
          <p:cNvPr id="7" name="TextBox 6">
            <a:extLst>
              <a:ext uri="{FF2B5EF4-FFF2-40B4-BE49-F238E27FC236}">
                <a16:creationId xmlns:a16="http://schemas.microsoft.com/office/drawing/2014/main" id="{16D0DD8E-36EE-08B6-9680-CC199110354F}"/>
              </a:ext>
            </a:extLst>
          </p:cNvPr>
          <p:cNvSpPr txBox="1"/>
          <p:nvPr/>
        </p:nvSpPr>
        <p:spPr>
          <a:xfrm>
            <a:off x="323528" y="3072348"/>
            <a:ext cx="4618566" cy="3785652"/>
          </a:xfrm>
          <a:prstGeom prst="rect">
            <a:avLst/>
          </a:prstGeom>
          <a:noFill/>
        </p:spPr>
        <p:txBody>
          <a:bodyPr wrap="square">
            <a:spAutoFit/>
          </a:bodyPr>
          <a:lstStyle/>
          <a:p>
            <a:pPr marL="0" indent="0">
              <a:buNone/>
            </a:pPr>
            <a:endParaRPr lang="en-US" sz="1600" b="1" u="sng" dirty="0"/>
          </a:p>
          <a:p>
            <a:pPr marL="0" indent="0">
              <a:buNone/>
            </a:pPr>
            <a:r>
              <a:rPr lang="en-US" sz="1600" b="1" dirty="0"/>
              <a:t>1. Lentils (Masoor, Moong, Toor, Chana, Urad)</a:t>
            </a:r>
          </a:p>
          <a:p>
            <a:pPr marL="285750" indent="-285750">
              <a:buFont typeface="Arial" panose="020B0604020202020204" pitchFamily="34" charset="0"/>
              <a:buChar char="•"/>
            </a:pPr>
            <a:r>
              <a:rPr lang="en-US" sz="1600" dirty="0"/>
              <a:t>Quick-cooking and available in whole or split forms.</a:t>
            </a:r>
          </a:p>
          <a:p>
            <a:pPr marL="285750" indent="-285750">
              <a:buFont typeface="Arial" panose="020B0604020202020204" pitchFamily="34" charset="0"/>
              <a:buChar char="•"/>
            </a:pPr>
            <a:r>
              <a:rPr lang="en-US" sz="1600" dirty="0"/>
              <a:t>High in protein, fiber, and iron.</a:t>
            </a:r>
          </a:p>
          <a:p>
            <a:pPr marL="285750" indent="-285750">
              <a:buFont typeface="Arial" panose="020B0604020202020204" pitchFamily="34" charset="0"/>
              <a:buChar char="•"/>
            </a:pPr>
            <a:r>
              <a:rPr lang="en-US" sz="1600" dirty="0"/>
              <a:t>Used in dal, soups, and stews.</a:t>
            </a:r>
          </a:p>
          <a:p>
            <a:pPr marL="0" indent="0">
              <a:buNone/>
            </a:pPr>
            <a:r>
              <a:rPr lang="en-US" sz="1600" b="1" dirty="0"/>
              <a:t>2. Chickpeas (Kabuli Chana, Desi Chana)</a:t>
            </a:r>
          </a:p>
          <a:p>
            <a:pPr marL="285750" indent="-285750">
              <a:buFont typeface="Arial" panose="020B0604020202020204" pitchFamily="34" charset="0"/>
              <a:buChar char="•"/>
            </a:pPr>
            <a:r>
              <a:rPr lang="en-US" sz="1600" dirty="0"/>
              <a:t>Rich in protein and fiber, promoting digestion.</a:t>
            </a:r>
          </a:p>
          <a:p>
            <a:pPr marL="285750" indent="-285750">
              <a:buFont typeface="Arial" panose="020B0604020202020204" pitchFamily="34" charset="0"/>
              <a:buChar char="•"/>
            </a:pPr>
            <a:r>
              <a:rPr lang="en-US" sz="1600" dirty="0"/>
              <a:t>Used in hummus, curries, and salads.</a:t>
            </a:r>
          </a:p>
          <a:p>
            <a:pPr marL="0" indent="0">
              <a:buNone/>
            </a:pPr>
            <a:r>
              <a:rPr lang="en-US" sz="1600" b="1" dirty="0"/>
              <a:t>3.  Kidney Beans (Rajma)</a:t>
            </a:r>
          </a:p>
          <a:p>
            <a:pPr marL="285750" indent="-285750">
              <a:buFont typeface="Arial" panose="020B0604020202020204" pitchFamily="34" charset="0"/>
              <a:buChar char="•"/>
            </a:pPr>
            <a:r>
              <a:rPr lang="en-US" sz="1600" dirty="0"/>
              <a:t>High in protein and antioxidants.</a:t>
            </a:r>
          </a:p>
          <a:p>
            <a:pPr marL="285750" indent="-285750">
              <a:buFont typeface="Arial" panose="020B0604020202020204" pitchFamily="34" charset="0"/>
              <a:buChar char="•"/>
            </a:pPr>
            <a:r>
              <a:rPr lang="en-US" sz="1600" dirty="0"/>
              <a:t>Common in Indian and Mexican dishes.</a:t>
            </a:r>
          </a:p>
          <a:p>
            <a:pPr marL="0" indent="0">
              <a:buNone/>
            </a:pPr>
            <a:r>
              <a:rPr lang="en-US" sz="1600" b="1" dirty="0"/>
              <a:t>4. Black Beans</a:t>
            </a:r>
          </a:p>
          <a:p>
            <a:pPr marL="285750" indent="-285750">
              <a:buFont typeface="Arial" panose="020B0604020202020204" pitchFamily="34" charset="0"/>
              <a:buChar char="•"/>
            </a:pPr>
            <a:r>
              <a:rPr lang="en-US" sz="1600" dirty="0"/>
              <a:t>Rich in fiber, supporting gut health.</a:t>
            </a:r>
          </a:p>
          <a:p>
            <a:pPr marL="285750" indent="-285750">
              <a:buFont typeface="Arial" panose="020B0604020202020204" pitchFamily="34" charset="0"/>
              <a:buChar char="•"/>
            </a:pPr>
            <a:r>
              <a:rPr lang="en-US" sz="1600" dirty="0"/>
              <a:t>Used in Latin American and Asian cuisine.</a:t>
            </a:r>
          </a:p>
        </p:txBody>
      </p:sp>
      <p:sp>
        <p:nvSpPr>
          <p:cNvPr id="6" name="TextBox 5">
            <a:extLst>
              <a:ext uri="{FF2B5EF4-FFF2-40B4-BE49-F238E27FC236}">
                <a16:creationId xmlns:a16="http://schemas.microsoft.com/office/drawing/2014/main" id="{53C69286-CD85-A322-360D-0A8FECCDEF7A}"/>
              </a:ext>
            </a:extLst>
          </p:cNvPr>
          <p:cNvSpPr txBox="1"/>
          <p:nvPr/>
        </p:nvSpPr>
        <p:spPr>
          <a:xfrm>
            <a:off x="4355976" y="1259468"/>
            <a:ext cx="5325532" cy="369332"/>
          </a:xfrm>
          <a:prstGeom prst="rect">
            <a:avLst/>
          </a:prstGeom>
          <a:noFill/>
        </p:spPr>
        <p:txBody>
          <a:bodyPr wrap="square">
            <a:spAutoFit/>
          </a:bodyPr>
          <a:lstStyle/>
          <a:p>
            <a:r>
              <a:rPr lang="en-US" b="1" dirty="0">
                <a:solidFill>
                  <a:srgbClr val="FF0000"/>
                </a:solidFill>
              </a:rPr>
              <a:t>A Protein-Rich Staple for a Healthy Diet</a:t>
            </a:r>
            <a:endParaRPr lang="en-IN" dirty="0">
              <a:solidFill>
                <a:srgbClr val="FF0000"/>
              </a:solidFill>
            </a:endParaRPr>
          </a:p>
        </p:txBody>
      </p:sp>
      <p:sp>
        <p:nvSpPr>
          <p:cNvPr id="9" name="TextBox 8">
            <a:extLst>
              <a:ext uri="{FF2B5EF4-FFF2-40B4-BE49-F238E27FC236}">
                <a16:creationId xmlns:a16="http://schemas.microsoft.com/office/drawing/2014/main" id="{42F29DDE-1BBC-D46C-2C34-C41B0E3D0CFF}"/>
              </a:ext>
            </a:extLst>
          </p:cNvPr>
          <p:cNvSpPr txBox="1"/>
          <p:nvPr/>
        </p:nvSpPr>
        <p:spPr>
          <a:xfrm>
            <a:off x="166512" y="2832611"/>
            <a:ext cx="6552728" cy="461665"/>
          </a:xfrm>
          <a:prstGeom prst="rect">
            <a:avLst/>
          </a:prstGeom>
          <a:noFill/>
        </p:spPr>
        <p:txBody>
          <a:bodyPr wrap="square">
            <a:spAutoFit/>
          </a:bodyPr>
          <a:lstStyle/>
          <a:p>
            <a:pPr marL="0" indent="0">
              <a:buNone/>
            </a:pPr>
            <a:r>
              <a:rPr lang="en-US" sz="2400" b="1" u="sng" dirty="0"/>
              <a:t>Types of Dry Legumes &amp; Their Benefits:</a:t>
            </a:r>
          </a:p>
        </p:txBody>
      </p:sp>
    </p:spTree>
    <p:extLst>
      <p:ext uri="{BB962C8B-B14F-4D97-AF65-F5344CB8AC3E}">
        <p14:creationId xmlns:p14="http://schemas.microsoft.com/office/powerpoint/2010/main" val="2702960495"/>
      </p:ext>
    </p:extLst>
  </p:cSld>
  <p:clrMapOvr>
    <a:masterClrMapping/>
  </p:clrMapOvr>
  <p:transition spd="med">
    <p:pull/>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06460"/>
            <a:ext cx="8229600" cy="4389120"/>
          </a:xfrm>
        </p:spPr>
        <p:txBody>
          <a:bodyPr>
            <a:normAutofit/>
          </a:bodyPr>
          <a:lstStyle/>
          <a:p>
            <a:pPr marL="0" indent="0">
              <a:buNone/>
            </a:pPr>
            <a:r>
              <a:rPr lang="en-US" sz="1800" b="1" dirty="0"/>
              <a:t>5. Black-Eyed Peas (</a:t>
            </a:r>
            <a:r>
              <a:rPr lang="en-US" sz="1800" b="1" dirty="0" err="1"/>
              <a:t>Lobia</a:t>
            </a:r>
            <a:r>
              <a:rPr lang="en-US" sz="1800" b="1" dirty="0"/>
              <a:t>)</a:t>
            </a:r>
          </a:p>
          <a:p>
            <a:r>
              <a:rPr lang="en-US" sz="1800" dirty="0"/>
              <a:t>High in folate and iron, good for heart health.</a:t>
            </a:r>
          </a:p>
          <a:p>
            <a:r>
              <a:rPr lang="en-US" sz="1800" dirty="0"/>
              <a:t>Commonly used in curries and stews.</a:t>
            </a:r>
          </a:p>
          <a:p>
            <a:pPr marL="0" indent="0">
              <a:buNone/>
            </a:pPr>
            <a:r>
              <a:rPr lang="en-US" sz="1800" b="1" dirty="0"/>
              <a:t>6. Peas (Green &amp; Yellow Split Peas, Whole Peas)</a:t>
            </a:r>
          </a:p>
          <a:p>
            <a:r>
              <a:rPr lang="en-US" sz="1800" dirty="0"/>
              <a:t>Great for soups and curries.</a:t>
            </a:r>
          </a:p>
          <a:p>
            <a:r>
              <a:rPr lang="en-US" sz="1800" dirty="0"/>
              <a:t>Rich in protein and essential vitamins.</a:t>
            </a:r>
          </a:p>
          <a:p>
            <a:pPr marL="0" indent="0">
              <a:buNone/>
            </a:pPr>
            <a:r>
              <a:rPr lang="en-US" sz="1800" b="1" dirty="0"/>
              <a:t>7. Soybeans</a:t>
            </a:r>
          </a:p>
          <a:p>
            <a:r>
              <a:rPr lang="en-US" sz="1800" dirty="0"/>
              <a:t>High in protein and used in soy milk, tofu, and tempeh.</a:t>
            </a:r>
          </a:p>
          <a:p>
            <a:r>
              <a:rPr lang="en-US" sz="1800" dirty="0"/>
              <a:t>Supports muscle health and hormonal balance.</a:t>
            </a:r>
          </a:p>
          <a:p>
            <a:endParaRPr lang="en-US" dirty="0"/>
          </a:p>
          <a:p>
            <a:pPr marL="0" indent="0">
              <a:buNone/>
            </a:pPr>
            <a:endParaRPr lang="en-US" dirty="0"/>
          </a:p>
        </p:txBody>
      </p:sp>
      <p:sp>
        <p:nvSpPr>
          <p:cNvPr id="4" name="TextBox 3">
            <a:extLst>
              <a:ext uri="{FF2B5EF4-FFF2-40B4-BE49-F238E27FC236}">
                <a16:creationId xmlns:a16="http://schemas.microsoft.com/office/drawing/2014/main" id="{D5A16DF5-0E5D-CCEF-4F2E-0D2444B29D51}"/>
              </a:ext>
            </a:extLst>
          </p:cNvPr>
          <p:cNvSpPr txBox="1"/>
          <p:nvPr/>
        </p:nvSpPr>
        <p:spPr>
          <a:xfrm>
            <a:off x="285907" y="3856980"/>
            <a:ext cx="8229600" cy="2308324"/>
          </a:xfrm>
          <a:prstGeom prst="rect">
            <a:avLst/>
          </a:prstGeom>
          <a:noFill/>
        </p:spPr>
        <p:txBody>
          <a:bodyPr wrap="square">
            <a:spAutoFit/>
          </a:bodyPr>
          <a:lstStyle/>
          <a:p>
            <a:pPr algn="ctr"/>
            <a:r>
              <a:rPr lang="en-US" b="1" u="sng" dirty="0"/>
              <a:t>Health Benefits of Dry Legumes</a:t>
            </a:r>
          </a:p>
          <a:p>
            <a:r>
              <a:rPr lang="en-US" b="1" dirty="0"/>
              <a:t>Rich in Protein &amp; Fiber</a:t>
            </a:r>
            <a:r>
              <a:rPr lang="en-US" dirty="0"/>
              <a:t> – Supports muscle growth and digestion.</a:t>
            </a:r>
          </a:p>
          <a:p>
            <a:r>
              <a:rPr lang="en-US" b="1" dirty="0"/>
              <a:t>Good for Heart Health</a:t>
            </a:r>
            <a:r>
              <a:rPr lang="en-US" dirty="0"/>
              <a:t> – Helps regulate cholesterol levels.</a:t>
            </a:r>
          </a:p>
          <a:p>
            <a:r>
              <a:rPr lang="en-US" b="1" dirty="0"/>
              <a:t>Low in Fat</a:t>
            </a:r>
            <a:r>
              <a:rPr lang="en-US" dirty="0"/>
              <a:t> – A healthy alternative to animal protein.</a:t>
            </a:r>
          </a:p>
          <a:p>
            <a:r>
              <a:rPr lang="en-US" b="1" dirty="0"/>
              <a:t>Rich in Vitamins &amp; Minerals</a:t>
            </a:r>
            <a:r>
              <a:rPr lang="en-US" dirty="0"/>
              <a:t> – Provides iron, folate, and potassium.</a:t>
            </a:r>
          </a:p>
          <a:p>
            <a:pPr marL="0" indent="0">
              <a:buNone/>
            </a:pPr>
            <a:endParaRPr lang="en-US" dirty="0"/>
          </a:p>
          <a:p>
            <a:pPr marL="0" indent="0">
              <a:buNone/>
            </a:pPr>
            <a:endParaRPr lang="en-US" dirty="0"/>
          </a:p>
          <a:p>
            <a:endParaRPr lang="en-IN" dirty="0"/>
          </a:p>
        </p:txBody>
      </p:sp>
      <p:pic>
        <p:nvPicPr>
          <p:cNvPr id="8" name="Picture 7">
            <a:extLst>
              <a:ext uri="{FF2B5EF4-FFF2-40B4-BE49-F238E27FC236}">
                <a16:creationId xmlns:a16="http://schemas.microsoft.com/office/drawing/2014/main" id="{ED29FDAF-A5C9-8E41-3499-0971C76844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77813" y="1208760"/>
            <a:ext cx="2580280" cy="2580280"/>
          </a:xfrm>
          <a:prstGeom prst="rect">
            <a:avLst/>
          </a:prstGeom>
        </p:spPr>
      </p:pic>
      <p:pic>
        <p:nvPicPr>
          <p:cNvPr id="15" name="Picture 14">
            <a:extLst>
              <a:ext uri="{FF2B5EF4-FFF2-40B4-BE49-F238E27FC236}">
                <a16:creationId xmlns:a16="http://schemas.microsoft.com/office/drawing/2014/main" id="{55C0C05E-11DE-D7B6-3CCA-441A3D89D40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3951" y="5597880"/>
            <a:ext cx="8374142" cy="1121384"/>
          </a:xfrm>
          <a:prstGeom prst="rect">
            <a:avLst/>
          </a:prstGeom>
        </p:spPr>
      </p:pic>
      <p:sp>
        <p:nvSpPr>
          <p:cNvPr id="9" name="TextBox 8">
            <a:extLst>
              <a:ext uri="{FF2B5EF4-FFF2-40B4-BE49-F238E27FC236}">
                <a16:creationId xmlns:a16="http://schemas.microsoft.com/office/drawing/2014/main" id="{4BC6D2D9-5202-2112-4371-1FB3DD657806}"/>
              </a:ext>
            </a:extLst>
          </p:cNvPr>
          <p:cNvSpPr txBox="1"/>
          <p:nvPr/>
        </p:nvSpPr>
        <p:spPr>
          <a:xfrm>
            <a:off x="1027486" y="5696907"/>
            <a:ext cx="7287071" cy="923330"/>
          </a:xfrm>
          <a:prstGeom prst="rect">
            <a:avLst/>
          </a:prstGeom>
          <a:noFill/>
        </p:spPr>
        <p:txBody>
          <a:bodyPr wrap="square">
            <a:spAutoFit/>
          </a:bodyPr>
          <a:lstStyle/>
          <a:p>
            <a:pPr marL="0" indent="0" algn="ctr">
              <a:buNone/>
            </a:pPr>
            <a:r>
              <a:rPr lang="en-US" dirty="0"/>
              <a:t>Dry legumes are an essential part of a balanced diet, offering high nutritional value while being budget-friendly and versatile for various dishes.</a:t>
            </a:r>
          </a:p>
        </p:txBody>
      </p:sp>
    </p:spTree>
    <p:extLst>
      <p:ext uri="{BB962C8B-B14F-4D97-AF65-F5344CB8AC3E}">
        <p14:creationId xmlns:p14="http://schemas.microsoft.com/office/powerpoint/2010/main" val="2899616391"/>
      </p:ext>
    </p:extLst>
  </p:cSld>
  <p:clrMapOvr>
    <a:masterClrMapping/>
  </p:clrMapOvr>
  <p:transition spd="med">
    <p:pull/>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039" y="563445"/>
            <a:ext cx="8229600" cy="1143000"/>
          </a:xfrm>
        </p:spPr>
        <p:txBody>
          <a:bodyPr>
            <a:normAutofit fontScale="90000"/>
          </a:bodyPr>
          <a:lstStyle/>
          <a:p>
            <a:pPr algn="ctr"/>
            <a:r>
              <a:rPr lang="en-US" sz="4000" b="1" dirty="0"/>
              <a:t>14</a:t>
            </a:r>
            <a:r>
              <a:rPr lang="en-US" sz="4000" dirty="0"/>
              <a:t>. </a:t>
            </a:r>
            <a:r>
              <a:rPr lang="en-US" sz="4000" b="1" dirty="0"/>
              <a:t>Nuts</a:t>
            </a:r>
            <a:br>
              <a:rPr lang="en-US" b="1" dirty="0"/>
            </a:br>
            <a:endParaRPr lang="en-IN" dirty="0"/>
          </a:p>
        </p:txBody>
      </p:sp>
      <p:sp>
        <p:nvSpPr>
          <p:cNvPr id="3" name="Content Placeholder 2"/>
          <p:cNvSpPr>
            <a:spLocks noGrp="1"/>
          </p:cNvSpPr>
          <p:nvPr>
            <p:ph idx="1"/>
          </p:nvPr>
        </p:nvSpPr>
        <p:spPr>
          <a:xfrm>
            <a:off x="251520" y="2564904"/>
            <a:ext cx="8229600" cy="4389120"/>
          </a:xfrm>
        </p:spPr>
        <p:txBody>
          <a:bodyPr>
            <a:normAutofit fontScale="25000" lnSpcReduction="20000"/>
          </a:bodyPr>
          <a:lstStyle/>
          <a:p>
            <a:endParaRPr lang="en-US" sz="2900" dirty="0"/>
          </a:p>
          <a:p>
            <a:pPr marL="0" indent="0">
              <a:buNone/>
            </a:pPr>
            <a:endParaRPr lang="en-US" sz="6400" b="1" dirty="0"/>
          </a:p>
          <a:p>
            <a:pPr marL="0" indent="0">
              <a:buNone/>
            </a:pPr>
            <a:r>
              <a:rPr lang="en-US" sz="6400" b="1" dirty="0"/>
              <a:t>1. Almonds</a:t>
            </a:r>
          </a:p>
          <a:p>
            <a:r>
              <a:rPr lang="en-US" sz="6400" dirty="0"/>
              <a:t>Rich in vitamin E, calcium, and antioxidants.</a:t>
            </a:r>
          </a:p>
          <a:p>
            <a:r>
              <a:rPr lang="en-US" sz="6400" dirty="0"/>
              <a:t>Supports brain health and heart function.</a:t>
            </a:r>
          </a:p>
          <a:p>
            <a:r>
              <a:rPr lang="en-US" sz="6400" dirty="0"/>
              <a:t>Consumed raw, roasted, or in almond milk and butter.</a:t>
            </a:r>
          </a:p>
          <a:p>
            <a:pPr marL="0" indent="0">
              <a:buNone/>
            </a:pPr>
            <a:r>
              <a:rPr lang="en-US" sz="6400" b="1" dirty="0"/>
              <a:t>2. Walnuts</a:t>
            </a:r>
          </a:p>
          <a:p>
            <a:r>
              <a:rPr lang="en-US" sz="6400" dirty="0"/>
              <a:t>High in omega-3 fatty acids, good for brain health.</a:t>
            </a:r>
          </a:p>
          <a:p>
            <a:r>
              <a:rPr lang="en-US" sz="6400" dirty="0"/>
              <a:t>Reduces inflammation and supports heart health.</a:t>
            </a:r>
          </a:p>
          <a:p>
            <a:pPr marL="0" indent="0">
              <a:buNone/>
            </a:pPr>
            <a:r>
              <a:rPr lang="en-US" sz="6400" b="1" dirty="0"/>
              <a:t>3. Cashews</a:t>
            </a:r>
          </a:p>
          <a:p>
            <a:r>
              <a:rPr lang="en-US" sz="6400" dirty="0"/>
              <a:t>Creamy texture, rich in healthy fats and minerals.</a:t>
            </a:r>
          </a:p>
          <a:p>
            <a:r>
              <a:rPr lang="en-US" sz="6400" dirty="0"/>
              <a:t>Used in sweets, gravies, and snacks.</a:t>
            </a:r>
          </a:p>
          <a:p>
            <a:pPr marL="0" indent="0">
              <a:buNone/>
            </a:pPr>
            <a:r>
              <a:rPr lang="en-US" sz="6400" b="1" dirty="0"/>
              <a:t>4. Pistachios</a:t>
            </a:r>
          </a:p>
          <a:p>
            <a:r>
              <a:rPr lang="en-US" sz="6400" dirty="0"/>
              <a:t>High in fiber and protein, promotes weight management.</a:t>
            </a:r>
          </a:p>
          <a:p>
            <a:r>
              <a:rPr lang="en-US" sz="6400" dirty="0"/>
              <a:t>Eaten roasted or used in desserts and salads.</a:t>
            </a:r>
          </a:p>
          <a:p>
            <a:pPr marL="0" indent="0">
              <a:buNone/>
            </a:pPr>
            <a:r>
              <a:rPr lang="en-US" sz="6400" b="1" dirty="0"/>
              <a:t>5. Peanuts</a:t>
            </a:r>
          </a:p>
          <a:p>
            <a:r>
              <a:rPr lang="en-US" sz="6400" dirty="0"/>
              <a:t>Budget-friendly, high in protein and folate.</a:t>
            </a:r>
          </a:p>
          <a:p>
            <a:r>
              <a:rPr lang="en-US" sz="6400" dirty="0"/>
              <a:t>Used in peanut butter, snacks, and cooking.</a:t>
            </a:r>
          </a:p>
          <a:p>
            <a:endParaRPr lang="en-US" dirty="0"/>
          </a:p>
        </p:txBody>
      </p:sp>
      <p:sp>
        <p:nvSpPr>
          <p:cNvPr id="5" name="TextBox 4">
            <a:extLst>
              <a:ext uri="{FF2B5EF4-FFF2-40B4-BE49-F238E27FC236}">
                <a16:creationId xmlns:a16="http://schemas.microsoft.com/office/drawing/2014/main" id="{277FBA1C-A94C-B247-3D32-3F5ECBF46B08}"/>
              </a:ext>
            </a:extLst>
          </p:cNvPr>
          <p:cNvSpPr txBox="1"/>
          <p:nvPr/>
        </p:nvSpPr>
        <p:spPr>
          <a:xfrm>
            <a:off x="301039" y="1484784"/>
            <a:ext cx="8842961" cy="1200329"/>
          </a:xfrm>
          <a:prstGeom prst="rect">
            <a:avLst/>
          </a:prstGeom>
          <a:noFill/>
        </p:spPr>
        <p:txBody>
          <a:bodyPr wrap="square">
            <a:spAutoFit/>
          </a:bodyPr>
          <a:lstStyle/>
          <a:p>
            <a:r>
              <a:rPr lang="en-US" sz="1800" dirty="0"/>
              <a:t>Nuts are edible seeds enclosed in hard shells, packed with essential nutrients like healthy fats, protein, fiber, vitamins, and minerals. They are widely consumed as snacks, in cooking, or as ingredients in desserts and health foods. Nuts are known for their heart-healthy benefits and energy-boosting properties.</a:t>
            </a:r>
          </a:p>
        </p:txBody>
      </p:sp>
      <p:pic>
        <p:nvPicPr>
          <p:cNvPr id="6" name="Picture 5">
            <a:extLst>
              <a:ext uri="{FF2B5EF4-FFF2-40B4-BE49-F238E27FC236}">
                <a16:creationId xmlns:a16="http://schemas.microsoft.com/office/drawing/2014/main" id="{3C13952A-F424-D6D9-E3E5-3FED0015F37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06992" y="3034952"/>
            <a:ext cx="2846880" cy="2846880"/>
          </a:xfrm>
          <a:prstGeom prst="rect">
            <a:avLst/>
          </a:prstGeom>
        </p:spPr>
      </p:pic>
      <p:sp>
        <p:nvSpPr>
          <p:cNvPr id="8" name="TextBox 7">
            <a:extLst>
              <a:ext uri="{FF2B5EF4-FFF2-40B4-BE49-F238E27FC236}">
                <a16:creationId xmlns:a16="http://schemas.microsoft.com/office/drawing/2014/main" id="{9C82736A-6622-FDF6-B519-366652F1FBDD}"/>
              </a:ext>
            </a:extLst>
          </p:cNvPr>
          <p:cNvSpPr txBox="1"/>
          <p:nvPr/>
        </p:nvSpPr>
        <p:spPr>
          <a:xfrm>
            <a:off x="110350" y="2518615"/>
            <a:ext cx="4601632" cy="461665"/>
          </a:xfrm>
          <a:prstGeom prst="rect">
            <a:avLst/>
          </a:prstGeom>
          <a:noFill/>
        </p:spPr>
        <p:txBody>
          <a:bodyPr wrap="square">
            <a:spAutoFit/>
          </a:bodyPr>
          <a:lstStyle/>
          <a:p>
            <a:pPr marL="0" indent="0">
              <a:buNone/>
            </a:pPr>
            <a:r>
              <a:rPr lang="en-US" sz="2400" b="1" u="sng" dirty="0"/>
              <a:t>Types of Nuts: </a:t>
            </a:r>
          </a:p>
        </p:txBody>
      </p:sp>
      <p:sp>
        <p:nvSpPr>
          <p:cNvPr id="7" name="TextBox 6">
            <a:extLst>
              <a:ext uri="{FF2B5EF4-FFF2-40B4-BE49-F238E27FC236}">
                <a16:creationId xmlns:a16="http://schemas.microsoft.com/office/drawing/2014/main" id="{1933B589-FEA6-3409-30C5-9A362D927900}"/>
              </a:ext>
            </a:extLst>
          </p:cNvPr>
          <p:cNvSpPr txBox="1"/>
          <p:nvPr/>
        </p:nvSpPr>
        <p:spPr>
          <a:xfrm>
            <a:off x="3707904" y="1039791"/>
            <a:ext cx="6036384" cy="369332"/>
          </a:xfrm>
          <a:prstGeom prst="rect">
            <a:avLst/>
          </a:prstGeom>
          <a:noFill/>
        </p:spPr>
        <p:txBody>
          <a:bodyPr wrap="square">
            <a:spAutoFit/>
          </a:bodyPr>
          <a:lstStyle/>
          <a:p>
            <a:r>
              <a:rPr lang="en-US" sz="1800" b="1" dirty="0">
                <a:solidFill>
                  <a:srgbClr val="FF0000"/>
                </a:solidFill>
              </a:rPr>
              <a:t>Nutrient-Dense Superfoods for Health &amp; Energy</a:t>
            </a:r>
            <a:endParaRPr lang="en-IN" dirty="0">
              <a:solidFill>
                <a:srgbClr val="FF0000"/>
              </a:solidFill>
            </a:endParaRPr>
          </a:p>
        </p:txBody>
      </p:sp>
    </p:spTree>
    <p:extLst>
      <p:ext uri="{BB962C8B-B14F-4D97-AF65-F5344CB8AC3E}">
        <p14:creationId xmlns:p14="http://schemas.microsoft.com/office/powerpoint/2010/main" val="3030103836"/>
      </p:ext>
    </p:extLst>
  </p:cSld>
  <p:clrMapOvr>
    <a:masterClrMapping/>
  </p:clrMapOvr>
  <p:transition spd="med">
    <p:pull/>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9261" y="657856"/>
            <a:ext cx="8640960" cy="3456384"/>
          </a:xfrm>
        </p:spPr>
        <p:txBody>
          <a:bodyPr>
            <a:normAutofit fontScale="70000" lnSpcReduction="20000"/>
          </a:bodyPr>
          <a:lstStyle/>
          <a:p>
            <a:pPr marL="0" indent="0">
              <a:buNone/>
            </a:pPr>
            <a:r>
              <a:rPr lang="en-US" b="1" dirty="0"/>
              <a:t>6. Hazelnuts</a:t>
            </a:r>
          </a:p>
          <a:p>
            <a:r>
              <a:rPr lang="en-US" dirty="0"/>
              <a:t>Rich in antioxidants and vitamin E.</a:t>
            </a:r>
          </a:p>
          <a:p>
            <a:r>
              <a:rPr lang="en-US" dirty="0"/>
              <a:t>Commonly used in chocolates and spreads like Nutella.</a:t>
            </a:r>
          </a:p>
          <a:p>
            <a:pPr marL="0" indent="0">
              <a:buNone/>
            </a:pPr>
            <a:r>
              <a:rPr lang="en-US" b="1" dirty="0"/>
              <a:t>7. Brazil Nuts</a:t>
            </a:r>
          </a:p>
          <a:p>
            <a:r>
              <a:rPr lang="en-US" dirty="0"/>
              <a:t>High in selenium, good for thyroid health.</a:t>
            </a:r>
          </a:p>
          <a:p>
            <a:r>
              <a:rPr lang="en-US" dirty="0"/>
              <a:t>Consumed raw or roasted.</a:t>
            </a:r>
          </a:p>
          <a:p>
            <a:pPr marL="0" indent="0">
              <a:buNone/>
            </a:pPr>
            <a:r>
              <a:rPr lang="en-US" b="1" dirty="0"/>
              <a:t>8. Macadamia Nuts</a:t>
            </a:r>
          </a:p>
          <a:p>
            <a:r>
              <a:rPr lang="en-US" dirty="0"/>
              <a:t>Buttery texture, high in monounsaturated fats.</a:t>
            </a:r>
          </a:p>
          <a:p>
            <a:r>
              <a:rPr lang="en-US" dirty="0"/>
              <a:t>Used in baking and gourmet recipes.</a:t>
            </a:r>
          </a:p>
          <a:p>
            <a:pPr marL="0" indent="0">
              <a:buNone/>
            </a:pPr>
            <a:r>
              <a:rPr lang="en-US" b="1" dirty="0"/>
              <a:t>9. Pecans</a:t>
            </a:r>
          </a:p>
          <a:p>
            <a:r>
              <a:rPr lang="en-US" dirty="0"/>
              <a:t>Rich in antioxidants and heart-healthy fats.</a:t>
            </a:r>
          </a:p>
          <a:p>
            <a:r>
              <a:rPr lang="en-US" dirty="0"/>
              <a:t>Used in pies, desserts, and salads.</a:t>
            </a:r>
          </a:p>
          <a:p>
            <a:endParaRPr lang="en-US" dirty="0"/>
          </a:p>
          <a:p>
            <a:pPr marL="0" indent="0">
              <a:buNone/>
            </a:pPr>
            <a:endParaRPr lang="en-IN" dirty="0"/>
          </a:p>
          <a:p>
            <a:pPr marL="0" indent="0">
              <a:buNone/>
            </a:pPr>
            <a:endParaRPr lang="en-IN" dirty="0"/>
          </a:p>
        </p:txBody>
      </p:sp>
      <p:sp>
        <p:nvSpPr>
          <p:cNvPr id="4" name="TextBox 3">
            <a:extLst>
              <a:ext uri="{FF2B5EF4-FFF2-40B4-BE49-F238E27FC236}">
                <a16:creationId xmlns:a16="http://schemas.microsoft.com/office/drawing/2014/main" id="{F19EA4D6-6259-35D0-7108-F3809AF7BFCC}"/>
              </a:ext>
            </a:extLst>
          </p:cNvPr>
          <p:cNvSpPr txBox="1"/>
          <p:nvPr/>
        </p:nvSpPr>
        <p:spPr>
          <a:xfrm>
            <a:off x="246911" y="4114240"/>
            <a:ext cx="8093720" cy="1754326"/>
          </a:xfrm>
          <a:prstGeom prst="rect">
            <a:avLst/>
          </a:prstGeom>
          <a:noFill/>
        </p:spPr>
        <p:txBody>
          <a:bodyPr wrap="square">
            <a:spAutoFit/>
          </a:bodyPr>
          <a:lstStyle/>
          <a:p>
            <a:pPr marL="0" indent="0" algn="ctr">
              <a:buNone/>
            </a:pPr>
            <a:r>
              <a:rPr lang="en-US" b="1" u="sng" dirty="0"/>
              <a:t>Health Benefits of Nuts</a:t>
            </a:r>
          </a:p>
          <a:p>
            <a:r>
              <a:rPr lang="en-US" b="1" dirty="0"/>
              <a:t>Good for heart health</a:t>
            </a:r>
            <a:r>
              <a:rPr lang="en-US" dirty="0"/>
              <a:t> – Reduces bad cholesterol.</a:t>
            </a:r>
          </a:p>
          <a:p>
            <a:r>
              <a:rPr lang="en-US" b="1" dirty="0"/>
              <a:t>Boosts brain function</a:t>
            </a:r>
            <a:r>
              <a:rPr lang="en-US" dirty="0"/>
              <a:t> – Especially walnuts and almonds.</a:t>
            </a:r>
          </a:p>
          <a:p>
            <a:r>
              <a:rPr lang="en-US" b="1" dirty="0"/>
              <a:t>Rich in protein &amp; fiber</a:t>
            </a:r>
            <a:r>
              <a:rPr lang="en-US" dirty="0"/>
              <a:t> – Aids digestion and muscle health.</a:t>
            </a:r>
          </a:p>
          <a:p>
            <a:r>
              <a:rPr lang="en-US" b="1" dirty="0"/>
              <a:t>Provides healthy fats</a:t>
            </a:r>
            <a:r>
              <a:rPr lang="en-US" dirty="0"/>
              <a:t> – Supports skin and hair health.</a:t>
            </a:r>
          </a:p>
          <a:p>
            <a:endParaRPr lang="en-US" dirty="0"/>
          </a:p>
        </p:txBody>
      </p:sp>
      <p:pic>
        <p:nvPicPr>
          <p:cNvPr id="8" name="Picture 7">
            <a:extLst>
              <a:ext uri="{FF2B5EF4-FFF2-40B4-BE49-F238E27FC236}">
                <a16:creationId xmlns:a16="http://schemas.microsoft.com/office/drawing/2014/main" id="{8413A0BC-28CD-79B7-1433-063423D477D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56176" y="1777102"/>
            <a:ext cx="2846880" cy="2846880"/>
          </a:xfrm>
          <a:prstGeom prst="rect">
            <a:avLst/>
          </a:prstGeom>
        </p:spPr>
      </p:pic>
      <p:pic>
        <p:nvPicPr>
          <p:cNvPr id="12" name="Picture 11">
            <a:extLst>
              <a:ext uri="{FF2B5EF4-FFF2-40B4-BE49-F238E27FC236}">
                <a16:creationId xmlns:a16="http://schemas.microsoft.com/office/drawing/2014/main" id="{829BA6BE-B230-0790-5065-E201CB7A41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7181" y="5589240"/>
            <a:ext cx="8374142" cy="1121384"/>
          </a:xfrm>
          <a:prstGeom prst="rect">
            <a:avLst/>
          </a:prstGeom>
        </p:spPr>
      </p:pic>
      <p:sp>
        <p:nvSpPr>
          <p:cNvPr id="13" name="TextBox 12">
            <a:extLst>
              <a:ext uri="{FF2B5EF4-FFF2-40B4-BE49-F238E27FC236}">
                <a16:creationId xmlns:a16="http://schemas.microsoft.com/office/drawing/2014/main" id="{082CE8A2-5D43-8572-6428-B20C05FA028A}"/>
              </a:ext>
            </a:extLst>
          </p:cNvPr>
          <p:cNvSpPr txBox="1"/>
          <p:nvPr/>
        </p:nvSpPr>
        <p:spPr>
          <a:xfrm>
            <a:off x="547195" y="5805047"/>
            <a:ext cx="8455861" cy="646331"/>
          </a:xfrm>
          <a:prstGeom prst="rect">
            <a:avLst/>
          </a:prstGeom>
          <a:noFill/>
        </p:spPr>
        <p:txBody>
          <a:bodyPr wrap="square">
            <a:spAutoFit/>
          </a:bodyPr>
          <a:lstStyle/>
          <a:p>
            <a:pPr marL="0" indent="0">
              <a:buNone/>
            </a:pPr>
            <a:r>
              <a:rPr lang="en-US" dirty="0"/>
              <a:t>Nuts are a powerhouse of nutrition and make a great addition to a balanced diet. However, they should be consumed in moderation due to their high calorie content.</a:t>
            </a:r>
          </a:p>
        </p:txBody>
      </p:sp>
    </p:spTree>
    <p:extLst>
      <p:ext uri="{BB962C8B-B14F-4D97-AF65-F5344CB8AC3E}">
        <p14:creationId xmlns:p14="http://schemas.microsoft.com/office/powerpoint/2010/main" val="2268043656"/>
      </p:ext>
    </p:extLst>
  </p:cSld>
  <p:clrMapOvr>
    <a:masterClrMapping/>
  </p:clrMapOvr>
  <p:transition spd="med">
    <p:pull/>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56558"/>
            <a:ext cx="8229600" cy="1143000"/>
          </a:xfrm>
        </p:spPr>
        <p:txBody>
          <a:bodyPr>
            <a:normAutofit fontScale="90000"/>
          </a:bodyPr>
          <a:lstStyle/>
          <a:p>
            <a:pPr algn="ctr"/>
            <a:r>
              <a:rPr lang="en-US" b="1" dirty="0"/>
              <a:t>15. Sugar &amp; Jaggery</a:t>
            </a:r>
            <a:br>
              <a:rPr lang="en-US" b="1" dirty="0"/>
            </a:br>
            <a:endParaRPr lang="en-IN" dirty="0"/>
          </a:p>
        </p:txBody>
      </p:sp>
      <p:sp>
        <p:nvSpPr>
          <p:cNvPr id="3" name="Content Placeholder 2"/>
          <p:cNvSpPr>
            <a:spLocks noGrp="1"/>
          </p:cNvSpPr>
          <p:nvPr>
            <p:ph idx="1"/>
          </p:nvPr>
        </p:nvSpPr>
        <p:spPr>
          <a:xfrm>
            <a:off x="346158" y="1712322"/>
            <a:ext cx="8229600" cy="4389120"/>
          </a:xfrm>
        </p:spPr>
        <p:txBody>
          <a:bodyPr>
            <a:normAutofit/>
          </a:bodyPr>
          <a:lstStyle/>
          <a:p>
            <a:r>
              <a:rPr lang="en-US" sz="2000" dirty="0"/>
              <a:t>Sugar and jaggery are popular natural sweeteners used in a variety of foods and beverages worldwide. While both provide sweetness, they differ in processing, nutritional content, and health benefits.</a:t>
            </a:r>
          </a:p>
          <a:p>
            <a:endParaRPr lang="en-IN" sz="2000" dirty="0"/>
          </a:p>
        </p:txBody>
      </p:sp>
      <p:sp>
        <p:nvSpPr>
          <p:cNvPr id="5" name="TextBox 4">
            <a:extLst>
              <a:ext uri="{FF2B5EF4-FFF2-40B4-BE49-F238E27FC236}">
                <a16:creationId xmlns:a16="http://schemas.microsoft.com/office/drawing/2014/main" id="{5E3DE499-D411-2133-8A72-73C285AB47B4}"/>
              </a:ext>
            </a:extLst>
          </p:cNvPr>
          <p:cNvSpPr txBox="1"/>
          <p:nvPr/>
        </p:nvSpPr>
        <p:spPr>
          <a:xfrm>
            <a:off x="4563534" y="1220012"/>
            <a:ext cx="4580466" cy="369332"/>
          </a:xfrm>
          <a:prstGeom prst="rect">
            <a:avLst/>
          </a:prstGeom>
          <a:noFill/>
        </p:spPr>
        <p:txBody>
          <a:bodyPr wrap="square">
            <a:spAutoFit/>
          </a:bodyPr>
          <a:lstStyle/>
          <a:p>
            <a:r>
              <a:rPr lang="en-US" b="1" dirty="0">
                <a:solidFill>
                  <a:srgbClr val="FF0000"/>
                </a:solidFill>
              </a:rPr>
              <a:t>Natural Sweeteners for Everyday Use</a:t>
            </a:r>
            <a:endParaRPr lang="en-IN" dirty="0">
              <a:solidFill>
                <a:srgbClr val="FF0000"/>
              </a:solidFill>
            </a:endParaRPr>
          </a:p>
        </p:txBody>
      </p:sp>
      <p:sp>
        <p:nvSpPr>
          <p:cNvPr id="7" name="TextBox 6">
            <a:extLst>
              <a:ext uri="{FF2B5EF4-FFF2-40B4-BE49-F238E27FC236}">
                <a16:creationId xmlns:a16="http://schemas.microsoft.com/office/drawing/2014/main" id="{03B2608A-F57E-0C12-2E3E-C129613AEC59}"/>
              </a:ext>
            </a:extLst>
          </p:cNvPr>
          <p:cNvSpPr txBox="1"/>
          <p:nvPr/>
        </p:nvSpPr>
        <p:spPr>
          <a:xfrm>
            <a:off x="235116" y="3229543"/>
            <a:ext cx="5482952" cy="3693319"/>
          </a:xfrm>
          <a:prstGeom prst="rect">
            <a:avLst/>
          </a:prstGeom>
          <a:noFill/>
        </p:spPr>
        <p:txBody>
          <a:bodyPr wrap="square">
            <a:spAutoFit/>
          </a:bodyPr>
          <a:lstStyle/>
          <a:p>
            <a:endParaRPr lang="en-US" sz="1800" dirty="0"/>
          </a:p>
          <a:p>
            <a:endParaRPr lang="en-US" dirty="0"/>
          </a:p>
          <a:p>
            <a:pPr marL="0" indent="0">
              <a:buNone/>
            </a:pPr>
            <a:r>
              <a:rPr lang="en-US" sz="1800" b="1" u="sng" dirty="0"/>
              <a:t>Types of Sugar:</a:t>
            </a:r>
          </a:p>
          <a:p>
            <a:pPr marL="285750" indent="-285750">
              <a:buFont typeface="Arial" panose="020B0604020202020204" pitchFamily="34" charset="0"/>
              <a:buChar char="•"/>
            </a:pPr>
            <a:r>
              <a:rPr lang="en-US" sz="1800" b="1" dirty="0"/>
              <a:t>White Sugar</a:t>
            </a:r>
            <a:r>
              <a:rPr lang="en-US" sz="1800" dirty="0"/>
              <a:t> – Highly refined, commonly used in tea, coffee, and desserts.</a:t>
            </a:r>
          </a:p>
          <a:p>
            <a:pPr marL="285750" indent="-285750">
              <a:buFont typeface="Arial" panose="020B0604020202020204" pitchFamily="34" charset="0"/>
              <a:buChar char="•"/>
            </a:pPr>
            <a:r>
              <a:rPr lang="en-US" sz="1800" b="1" dirty="0"/>
              <a:t>Brown Sugar</a:t>
            </a:r>
            <a:r>
              <a:rPr lang="en-US" sz="1800" dirty="0"/>
              <a:t> – Less refined, contains molasses, adds a caramel flavor.</a:t>
            </a:r>
          </a:p>
          <a:p>
            <a:pPr marL="285750" indent="-285750">
              <a:buFont typeface="Arial" panose="020B0604020202020204" pitchFamily="34" charset="0"/>
              <a:buChar char="•"/>
            </a:pPr>
            <a:r>
              <a:rPr lang="en-US" sz="1800" b="1" dirty="0"/>
              <a:t>Powdered Sugar (Icing Sugar)</a:t>
            </a:r>
            <a:r>
              <a:rPr lang="en-US" sz="1800" dirty="0"/>
              <a:t> – Finely ground for baking and frosting.</a:t>
            </a:r>
          </a:p>
          <a:p>
            <a:pPr marL="285750" indent="-285750">
              <a:buFont typeface="Arial" panose="020B0604020202020204" pitchFamily="34" charset="0"/>
              <a:buChar char="•"/>
            </a:pPr>
            <a:r>
              <a:rPr lang="en-US" sz="1800" b="1" dirty="0"/>
              <a:t>Raw Sugar</a:t>
            </a:r>
            <a:r>
              <a:rPr lang="en-US" sz="1800" dirty="0"/>
              <a:t> – Less processed, with a light golden color.</a:t>
            </a:r>
          </a:p>
          <a:p>
            <a:pPr marL="285750" indent="-285750">
              <a:buFont typeface="Arial" panose="020B0604020202020204" pitchFamily="34" charset="0"/>
              <a:buChar char="•"/>
            </a:pPr>
            <a:r>
              <a:rPr lang="en-US" sz="1800" b="1" dirty="0"/>
              <a:t>Coconut Sugar</a:t>
            </a:r>
            <a:r>
              <a:rPr lang="en-US" sz="1800" dirty="0"/>
              <a:t> – Derived from coconut palm sap, a natural alternative to white sugar.</a:t>
            </a:r>
          </a:p>
        </p:txBody>
      </p:sp>
      <p:pic>
        <p:nvPicPr>
          <p:cNvPr id="11" name="Picture 10">
            <a:extLst>
              <a:ext uri="{FF2B5EF4-FFF2-40B4-BE49-F238E27FC236}">
                <a16:creationId xmlns:a16="http://schemas.microsoft.com/office/drawing/2014/main" id="{5D22C4EA-2ACC-F988-DA73-284F56D2386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91778" y="2825574"/>
            <a:ext cx="3152222" cy="3152222"/>
          </a:xfrm>
          <a:prstGeom prst="rect">
            <a:avLst/>
          </a:prstGeom>
        </p:spPr>
      </p:pic>
      <p:sp>
        <p:nvSpPr>
          <p:cNvPr id="12" name="Title 1">
            <a:extLst>
              <a:ext uri="{FF2B5EF4-FFF2-40B4-BE49-F238E27FC236}">
                <a16:creationId xmlns:a16="http://schemas.microsoft.com/office/drawing/2014/main" id="{F6381A73-A3A8-8349-9F0C-2640DFE37D9A}"/>
              </a:ext>
            </a:extLst>
          </p:cNvPr>
          <p:cNvSpPr txBox="1">
            <a:spLocks/>
          </p:cNvSpPr>
          <p:nvPr/>
        </p:nvSpPr>
        <p:spPr>
          <a:xfrm>
            <a:off x="346158" y="2678192"/>
            <a:ext cx="8229600" cy="382042"/>
          </a:xfrm>
          <a:prstGeom prst="rect">
            <a:avLst/>
          </a:prstGeom>
        </p:spPr>
        <p:txBody>
          <a:bodyPr vert="horz" lIns="0" rIns="0" bIns="0" anchor="b">
            <a:normAutofit fontScale="975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sz="1800" b="1" dirty="0"/>
              <a:t>1.Sugar</a:t>
            </a:r>
            <a:endParaRPr lang="en-IN" sz="1800" dirty="0"/>
          </a:p>
        </p:txBody>
      </p:sp>
      <p:pic>
        <p:nvPicPr>
          <p:cNvPr id="16" name="Picture 15">
            <a:extLst>
              <a:ext uri="{FF2B5EF4-FFF2-40B4-BE49-F238E27FC236}">
                <a16:creationId xmlns:a16="http://schemas.microsoft.com/office/drawing/2014/main" id="{C71EAD53-D8AC-D77F-14C5-4C14B239C42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0112" y="5803322"/>
            <a:ext cx="3866323" cy="1023405"/>
          </a:xfrm>
          <a:prstGeom prst="rect">
            <a:avLst/>
          </a:prstGeom>
        </p:spPr>
      </p:pic>
      <p:sp>
        <p:nvSpPr>
          <p:cNvPr id="8" name="TextBox 7">
            <a:extLst>
              <a:ext uri="{FF2B5EF4-FFF2-40B4-BE49-F238E27FC236}">
                <a16:creationId xmlns:a16="http://schemas.microsoft.com/office/drawing/2014/main" id="{BD7A1A78-DCDB-7372-8D8D-E1481C1D78D4}"/>
              </a:ext>
            </a:extLst>
          </p:cNvPr>
          <p:cNvSpPr txBox="1"/>
          <p:nvPr/>
        </p:nvSpPr>
        <p:spPr>
          <a:xfrm>
            <a:off x="5580112" y="5883523"/>
            <a:ext cx="4643966" cy="738664"/>
          </a:xfrm>
          <a:prstGeom prst="rect">
            <a:avLst/>
          </a:prstGeom>
          <a:noFill/>
        </p:spPr>
        <p:txBody>
          <a:bodyPr wrap="square">
            <a:spAutoFit/>
          </a:bodyPr>
          <a:lstStyle/>
          <a:p>
            <a:pPr marL="0" indent="0">
              <a:buNone/>
            </a:pPr>
            <a:r>
              <a:rPr lang="en-US" sz="1400" b="1" u="sng" dirty="0"/>
              <a:t>Uses of Sugar:</a:t>
            </a:r>
          </a:p>
          <a:p>
            <a:r>
              <a:rPr lang="en-US" sz="1400" dirty="0"/>
              <a:t>Sweetening beverages like tea, coffee, and juices.</a:t>
            </a:r>
          </a:p>
          <a:p>
            <a:r>
              <a:rPr lang="en-US" sz="1400" dirty="0"/>
              <a:t>Baking cakes, cookies, and confectionery.</a:t>
            </a:r>
          </a:p>
        </p:txBody>
      </p:sp>
      <p:sp>
        <p:nvSpPr>
          <p:cNvPr id="10" name="TextBox 9">
            <a:extLst>
              <a:ext uri="{FF2B5EF4-FFF2-40B4-BE49-F238E27FC236}">
                <a16:creationId xmlns:a16="http://schemas.microsoft.com/office/drawing/2014/main" id="{170E6386-B9E0-A9C3-7CF5-D421BD5F3B7D}"/>
              </a:ext>
            </a:extLst>
          </p:cNvPr>
          <p:cNvSpPr txBox="1"/>
          <p:nvPr/>
        </p:nvSpPr>
        <p:spPr>
          <a:xfrm>
            <a:off x="457200" y="3035433"/>
            <a:ext cx="7383751" cy="646331"/>
          </a:xfrm>
          <a:prstGeom prst="rect">
            <a:avLst/>
          </a:prstGeom>
          <a:noFill/>
        </p:spPr>
        <p:txBody>
          <a:bodyPr wrap="square">
            <a:spAutoFit/>
          </a:bodyPr>
          <a:lstStyle/>
          <a:p>
            <a:r>
              <a:rPr lang="en-US" sz="1800" dirty="0"/>
              <a:t>Sugar is a refined carbohydrate extracted from sugarcane </a:t>
            </a:r>
          </a:p>
          <a:p>
            <a:r>
              <a:rPr lang="en-US" sz="1800" dirty="0"/>
              <a:t>or sugar beets. It is widely used in cooking, baking, beverages.</a:t>
            </a:r>
          </a:p>
        </p:txBody>
      </p:sp>
    </p:spTree>
    <p:extLst>
      <p:ext uri="{BB962C8B-B14F-4D97-AF65-F5344CB8AC3E}">
        <p14:creationId xmlns:p14="http://schemas.microsoft.com/office/powerpoint/2010/main" val="3019050984"/>
      </p:ext>
    </p:extLst>
  </p:cSld>
  <p:clrMapOvr>
    <a:masterClrMapping/>
  </p:clrMapOvr>
  <p:transition spd="med">
    <p:pull/>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80728"/>
            <a:ext cx="8229600" cy="1143000"/>
          </a:xfrm>
        </p:spPr>
        <p:txBody>
          <a:bodyPr>
            <a:normAutofit fontScale="90000"/>
          </a:bodyPr>
          <a:lstStyle/>
          <a:p>
            <a:r>
              <a:rPr lang="en-US" b="1" dirty="0"/>
              <a:t>2. </a:t>
            </a:r>
            <a:r>
              <a:rPr lang="en-US" b="1" dirty="0" err="1"/>
              <a:t>Jaggery</a:t>
            </a:r>
            <a:r>
              <a:rPr lang="en-US" b="1" dirty="0"/>
              <a:t> (Gur)</a:t>
            </a:r>
            <a:br>
              <a:rPr lang="en-US" b="1" dirty="0"/>
            </a:br>
            <a:endParaRPr lang="en-IN" dirty="0"/>
          </a:p>
        </p:txBody>
      </p:sp>
      <p:sp>
        <p:nvSpPr>
          <p:cNvPr id="3" name="Content Placeholder 2"/>
          <p:cNvSpPr>
            <a:spLocks noGrp="1"/>
          </p:cNvSpPr>
          <p:nvPr>
            <p:ph idx="1"/>
          </p:nvPr>
        </p:nvSpPr>
        <p:spPr>
          <a:xfrm>
            <a:off x="323528" y="1628800"/>
            <a:ext cx="8229600" cy="1728192"/>
          </a:xfrm>
        </p:spPr>
        <p:txBody>
          <a:bodyPr>
            <a:normAutofit/>
          </a:bodyPr>
          <a:lstStyle/>
          <a:p>
            <a:r>
              <a:rPr lang="en-US" sz="2000" dirty="0" err="1"/>
              <a:t>Jaggery</a:t>
            </a:r>
            <a:r>
              <a:rPr lang="en-US" sz="2000" dirty="0"/>
              <a:t> is an unrefined, traditional sweetener made by boiling sugarcane juice or palm sap until it solidifies. It retains natural minerals and is considered a healthier alternative to refined sugar.</a:t>
            </a:r>
          </a:p>
        </p:txBody>
      </p:sp>
      <p:pic>
        <p:nvPicPr>
          <p:cNvPr id="5" name="Picture 4">
            <a:extLst>
              <a:ext uri="{FF2B5EF4-FFF2-40B4-BE49-F238E27FC236}">
                <a16:creationId xmlns:a16="http://schemas.microsoft.com/office/drawing/2014/main" id="{A08044C3-FAF0-ED12-8243-E1E0E87663E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92602" y="2771800"/>
            <a:ext cx="3637577" cy="2426264"/>
          </a:xfrm>
          <a:prstGeom prst="rect">
            <a:avLst/>
          </a:prstGeom>
        </p:spPr>
      </p:pic>
      <p:pic>
        <p:nvPicPr>
          <p:cNvPr id="13" name="Picture 12">
            <a:extLst>
              <a:ext uri="{FF2B5EF4-FFF2-40B4-BE49-F238E27FC236}">
                <a16:creationId xmlns:a16="http://schemas.microsoft.com/office/drawing/2014/main" id="{DC991321-BC36-4CBB-B120-59F62C47E7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6056" y="5726333"/>
            <a:ext cx="3969899" cy="1023405"/>
          </a:xfrm>
          <a:prstGeom prst="rect">
            <a:avLst/>
          </a:prstGeom>
        </p:spPr>
      </p:pic>
      <p:sp>
        <p:nvSpPr>
          <p:cNvPr id="6" name="TextBox 5">
            <a:extLst>
              <a:ext uri="{FF2B5EF4-FFF2-40B4-BE49-F238E27FC236}">
                <a16:creationId xmlns:a16="http://schemas.microsoft.com/office/drawing/2014/main" id="{6110956E-F730-5659-ADB1-8DB07E6CDCFC}"/>
              </a:ext>
            </a:extLst>
          </p:cNvPr>
          <p:cNvSpPr txBox="1"/>
          <p:nvPr/>
        </p:nvSpPr>
        <p:spPr>
          <a:xfrm>
            <a:off x="5076056" y="5580187"/>
            <a:ext cx="4203934" cy="1169551"/>
          </a:xfrm>
          <a:prstGeom prst="rect">
            <a:avLst/>
          </a:prstGeom>
          <a:noFill/>
        </p:spPr>
        <p:txBody>
          <a:bodyPr wrap="square">
            <a:spAutoFit/>
          </a:bodyPr>
          <a:lstStyle/>
          <a:p>
            <a:pPr marL="0" indent="0">
              <a:buNone/>
            </a:pPr>
            <a:endParaRPr lang="en-US" sz="1400" b="1" dirty="0"/>
          </a:p>
          <a:p>
            <a:pPr marL="0" indent="0">
              <a:buNone/>
            </a:pPr>
            <a:r>
              <a:rPr lang="en-US" sz="1400" b="1" dirty="0"/>
              <a:t>Uses of Jaggery:</a:t>
            </a:r>
          </a:p>
          <a:p>
            <a:r>
              <a:rPr lang="en-US" sz="1400" dirty="0"/>
              <a:t>Used in Indian sweets, desserts, and herbal drinks.</a:t>
            </a:r>
          </a:p>
          <a:p>
            <a:r>
              <a:rPr lang="en-US" sz="1400" dirty="0"/>
              <a:t>Added to tea, milk, and traditional medicines.</a:t>
            </a:r>
          </a:p>
          <a:p>
            <a:r>
              <a:rPr lang="en-US" sz="1400" dirty="0"/>
              <a:t>Acts as a natural detoxifier, improving digestion.</a:t>
            </a:r>
          </a:p>
        </p:txBody>
      </p:sp>
      <p:sp>
        <p:nvSpPr>
          <p:cNvPr id="8" name="TextBox 7">
            <a:extLst>
              <a:ext uri="{FF2B5EF4-FFF2-40B4-BE49-F238E27FC236}">
                <a16:creationId xmlns:a16="http://schemas.microsoft.com/office/drawing/2014/main" id="{750DA16D-875C-6A1D-010A-4B667E0DF0A8}"/>
              </a:ext>
            </a:extLst>
          </p:cNvPr>
          <p:cNvSpPr txBox="1"/>
          <p:nvPr/>
        </p:nvSpPr>
        <p:spPr>
          <a:xfrm>
            <a:off x="590872" y="2636912"/>
            <a:ext cx="4580466" cy="4524315"/>
          </a:xfrm>
          <a:prstGeom prst="rect">
            <a:avLst/>
          </a:prstGeom>
          <a:noFill/>
        </p:spPr>
        <p:txBody>
          <a:bodyPr wrap="square">
            <a:spAutoFit/>
          </a:bodyPr>
          <a:lstStyle/>
          <a:p>
            <a:pPr marL="285750" indent="-285750">
              <a:buFont typeface="Arial" panose="020B0604020202020204" pitchFamily="34" charset="0"/>
              <a:buChar char="•"/>
            </a:pPr>
            <a:r>
              <a:rPr lang="en-US" sz="1800" b="1" u="sng" dirty="0"/>
              <a:t>Types of Jaggery:</a:t>
            </a:r>
          </a:p>
          <a:p>
            <a:r>
              <a:rPr lang="en-US" sz="1800" b="1" dirty="0"/>
              <a:t>Sugarcane Jaggery</a:t>
            </a:r>
            <a:r>
              <a:rPr lang="en-US" sz="1800" dirty="0"/>
              <a:t> – Made from sugarcane juice, commonly used in Indian cooking.</a:t>
            </a:r>
          </a:p>
          <a:p>
            <a:r>
              <a:rPr lang="en-US" sz="1800" b="1" dirty="0"/>
              <a:t>Palm Jaggery</a:t>
            </a:r>
            <a:r>
              <a:rPr lang="en-US" sz="1800" dirty="0"/>
              <a:t> – Extracted from palm tree sap, rich in minerals.</a:t>
            </a:r>
          </a:p>
          <a:p>
            <a:r>
              <a:rPr lang="en-US" sz="1800" b="1" dirty="0"/>
              <a:t>Date Palm Jaggery</a:t>
            </a:r>
            <a:r>
              <a:rPr lang="en-US" sz="1800" dirty="0"/>
              <a:t> – Known for its deep flavor and high iron content.</a:t>
            </a:r>
          </a:p>
          <a:p>
            <a:pPr marL="0" indent="0">
              <a:buNone/>
            </a:pPr>
            <a:endParaRPr lang="en-US" sz="1800" b="1" dirty="0"/>
          </a:p>
          <a:p>
            <a:pPr marL="285750" indent="-285750">
              <a:buFont typeface="Arial" panose="020B0604020202020204" pitchFamily="34" charset="0"/>
              <a:buChar char="•"/>
            </a:pPr>
            <a:r>
              <a:rPr lang="en-US" sz="1800" b="1" u="sng" dirty="0"/>
              <a:t>Health Benefits of Jaggery:</a:t>
            </a:r>
          </a:p>
          <a:p>
            <a:r>
              <a:rPr lang="en-US" sz="1800" b="1" dirty="0"/>
              <a:t>Rich in Iron &amp; Minerals</a:t>
            </a:r>
            <a:r>
              <a:rPr lang="en-US" sz="1800" dirty="0"/>
              <a:t> – Helps prevent anemia.</a:t>
            </a:r>
          </a:p>
          <a:p>
            <a:r>
              <a:rPr lang="en-US" sz="1800" b="1" dirty="0"/>
              <a:t>Boosts Digestion</a:t>
            </a:r>
            <a:r>
              <a:rPr lang="en-US" sz="1800" dirty="0"/>
              <a:t> – Aids in detoxifying the liver.</a:t>
            </a:r>
          </a:p>
          <a:p>
            <a:r>
              <a:rPr lang="en-US" sz="1800" b="1" dirty="0"/>
              <a:t>Provides Natural Energy</a:t>
            </a:r>
            <a:r>
              <a:rPr lang="en-US" sz="1800" dirty="0"/>
              <a:t> – Slow-release energy without sugar crashes.</a:t>
            </a:r>
          </a:p>
          <a:p>
            <a:pPr marL="0" indent="0">
              <a:buNone/>
            </a:pPr>
            <a:endParaRPr lang="en-US" b="1" dirty="0"/>
          </a:p>
        </p:txBody>
      </p:sp>
    </p:spTree>
    <p:extLst>
      <p:ext uri="{BB962C8B-B14F-4D97-AF65-F5344CB8AC3E}">
        <p14:creationId xmlns:p14="http://schemas.microsoft.com/office/powerpoint/2010/main" val="529297509"/>
      </p:ext>
    </p:extLst>
  </p:cSld>
  <p:clrMapOvr>
    <a:masterClrMapping/>
  </p:clrMapOvr>
  <p:transition spd="med">
    <p:pull/>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8229600" cy="1143000"/>
          </a:xfrm>
        </p:spPr>
        <p:txBody>
          <a:bodyPr>
            <a:normAutofit fontScale="90000"/>
          </a:bodyPr>
          <a:lstStyle/>
          <a:p>
            <a:pPr algn="ctr"/>
            <a:r>
              <a:rPr lang="en-US" b="1" dirty="0"/>
              <a:t>16. Rice &amp; Basmati Rice</a:t>
            </a:r>
            <a:br>
              <a:rPr lang="en-US" b="1" dirty="0"/>
            </a:br>
            <a:endParaRPr lang="en-IN" dirty="0"/>
          </a:p>
        </p:txBody>
      </p:sp>
      <p:sp>
        <p:nvSpPr>
          <p:cNvPr id="5" name="TextBox 4">
            <a:extLst>
              <a:ext uri="{FF2B5EF4-FFF2-40B4-BE49-F238E27FC236}">
                <a16:creationId xmlns:a16="http://schemas.microsoft.com/office/drawing/2014/main" id="{79EDC954-AE97-8220-1524-1496DD4AE48C}"/>
              </a:ext>
            </a:extLst>
          </p:cNvPr>
          <p:cNvSpPr txBox="1"/>
          <p:nvPr/>
        </p:nvSpPr>
        <p:spPr>
          <a:xfrm>
            <a:off x="4746848" y="1155296"/>
            <a:ext cx="3757389" cy="369332"/>
          </a:xfrm>
          <a:prstGeom prst="rect">
            <a:avLst/>
          </a:prstGeom>
          <a:noFill/>
        </p:spPr>
        <p:txBody>
          <a:bodyPr wrap="square">
            <a:spAutoFit/>
          </a:bodyPr>
          <a:lstStyle/>
          <a:p>
            <a:r>
              <a:rPr lang="en-US" b="1" dirty="0">
                <a:solidFill>
                  <a:srgbClr val="FF0000"/>
                </a:solidFill>
              </a:rPr>
              <a:t>Staple Grains for a Balanced Diet</a:t>
            </a:r>
            <a:endParaRPr lang="en-IN" dirty="0">
              <a:solidFill>
                <a:srgbClr val="FF0000"/>
              </a:solidFill>
            </a:endParaRPr>
          </a:p>
        </p:txBody>
      </p:sp>
      <p:sp>
        <p:nvSpPr>
          <p:cNvPr id="12" name="TextBox 11">
            <a:extLst>
              <a:ext uri="{FF2B5EF4-FFF2-40B4-BE49-F238E27FC236}">
                <a16:creationId xmlns:a16="http://schemas.microsoft.com/office/drawing/2014/main" id="{DA84DC5F-0DA5-8939-2665-D57C81646462}"/>
              </a:ext>
            </a:extLst>
          </p:cNvPr>
          <p:cNvSpPr txBox="1"/>
          <p:nvPr/>
        </p:nvSpPr>
        <p:spPr>
          <a:xfrm>
            <a:off x="176453" y="1709706"/>
            <a:ext cx="8869958" cy="2031325"/>
          </a:xfrm>
          <a:prstGeom prst="rect">
            <a:avLst/>
          </a:prstGeom>
          <a:noFill/>
        </p:spPr>
        <p:txBody>
          <a:bodyPr wrap="square">
            <a:spAutoFit/>
          </a:bodyPr>
          <a:lstStyle/>
          <a:p>
            <a:pPr marL="285750" indent="-285750">
              <a:buFont typeface="Arial" panose="020B0604020202020204" pitchFamily="34" charset="0"/>
              <a:buChar char="•"/>
            </a:pPr>
            <a:r>
              <a:rPr lang="en-US" dirty="0"/>
              <a:t>Rice is one of the most widely consumed staple foods in the world, providing energy, essential nutrients, and versatility in cooking. It comes in various types, each offering unique flavors, textures, and nutritional benefits. </a:t>
            </a:r>
            <a:r>
              <a:rPr lang="en-US" sz="1800" dirty="0"/>
              <a:t>Rice is a cereal grain that serves as a primary food source for billions of people globally. It is available in different varieties based on grain size, texture, and processing methods.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6" name="TextBox 5">
            <a:extLst>
              <a:ext uri="{FF2B5EF4-FFF2-40B4-BE49-F238E27FC236}">
                <a16:creationId xmlns:a16="http://schemas.microsoft.com/office/drawing/2014/main" id="{FFCAED13-A8CB-BA0A-0466-58BC7BEE583C}"/>
              </a:ext>
            </a:extLst>
          </p:cNvPr>
          <p:cNvSpPr txBox="1"/>
          <p:nvPr/>
        </p:nvSpPr>
        <p:spPr>
          <a:xfrm>
            <a:off x="109586" y="3364810"/>
            <a:ext cx="5050366" cy="3139321"/>
          </a:xfrm>
          <a:prstGeom prst="rect">
            <a:avLst/>
          </a:prstGeom>
          <a:noFill/>
        </p:spPr>
        <p:txBody>
          <a:bodyPr wrap="square">
            <a:spAutoFit/>
          </a:bodyPr>
          <a:lstStyle/>
          <a:p>
            <a:endParaRPr lang="en-US" sz="1800" b="1" dirty="0"/>
          </a:p>
          <a:p>
            <a:r>
              <a:rPr lang="en-US" sz="1800" b="1" dirty="0"/>
              <a:t>White Rice</a:t>
            </a:r>
            <a:r>
              <a:rPr lang="en-US" sz="1800" dirty="0"/>
              <a:t> – Polished and refined, soft texture, easy to digest.</a:t>
            </a:r>
          </a:p>
          <a:p>
            <a:r>
              <a:rPr lang="en-US" sz="1800" b="1" dirty="0"/>
              <a:t>Brown Rice</a:t>
            </a:r>
            <a:r>
              <a:rPr lang="en-US" sz="1800" dirty="0"/>
              <a:t> – Whole grain, high in fiber, vitamins, and minerals.</a:t>
            </a:r>
          </a:p>
          <a:p>
            <a:r>
              <a:rPr lang="en-US" sz="1800" b="1" dirty="0"/>
              <a:t>Parboiled Rice</a:t>
            </a:r>
            <a:r>
              <a:rPr lang="en-US" sz="1800" dirty="0"/>
              <a:t> – Partially pre-cooked to retain nutrients before milling.</a:t>
            </a:r>
          </a:p>
          <a:p>
            <a:r>
              <a:rPr lang="en-US" sz="1800" b="1" dirty="0"/>
              <a:t>Red Rice</a:t>
            </a:r>
            <a:r>
              <a:rPr lang="en-US" sz="1800" dirty="0"/>
              <a:t> – Rich in antioxidants and fiber, has a nutty flavor.</a:t>
            </a:r>
          </a:p>
          <a:p>
            <a:r>
              <a:rPr lang="en-US" sz="1800" b="1" dirty="0"/>
              <a:t>Black Rice (Forbidden Rice)</a:t>
            </a:r>
            <a:r>
              <a:rPr lang="en-US" sz="1800" dirty="0"/>
              <a:t> – High in protein, anthocyanins, and antioxidants.</a:t>
            </a:r>
          </a:p>
        </p:txBody>
      </p:sp>
      <p:pic>
        <p:nvPicPr>
          <p:cNvPr id="11" name="Picture 10">
            <a:extLst>
              <a:ext uri="{FF2B5EF4-FFF2-40B4-BE49-F238E27FC236}">
                <a16:creationId xmlns:a16="http://schemas.microsoft.com/office/drawing/2014/main" id="{F4E910C2-970B-4EE9-189C-06C8A476E87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4665" y="3329216"/>
            <a:ext cx="4104456" cy="2736304"/>
          </a:xfrm>
          <a:prstGeom prst="rect">
            <a:avLst/>
          </a:prstGeom>
        </p:spPr>
      </p:pic>
      <p:sp>
        <p:nvSpPr>
          <p:cNvPr id="13" name="Title 1">
            <a:extLst>
              <a:ext uri="{FF2B5EF4-FFF2-40B4-BE49-F238E27FC236}">
                <a16:creationId xmlns:a16="http://schemas.microsoft.com/office/drawing/2014/main" id="{58AA8993-110A-6AD6-D4D9-AFDFE9373B39}"/>
              </a:ext>
            </a:extLst>
          </p:cNvPr>
          <p:cNvSpPr txBox="1">
            <a:spLocks/>
          </p:cNvSpPr>
          <p:nvPr/>
        </p:nvSpPr>
        <p:spPr>
          <a:xfrm>
            <a:off x="-756592" y="1058024"/>
            <a:ext cx="3026296" cy="611912"/>
          </a:xfrm>
          <a:prstGeom prst="rect">
            <a:avLst/>
          </a:prstGeom>
        </p:spPr>
        <p:txBody>
          <a:bodyPr vert="horz" lIns="0" rIns="0" bIns="0" anchor="b">
            <a:no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2800" b="1" dirty="0"/>
              <a:t>1. Rice</a:t>
            </a:r>
            <a:endParaRPr lang="en-IN" sz="2800" dirty="0"/>
          </a:p>
        </p:txBody>
      </p:sp>
      <p:sp>
        <p:nvSpPr>
          <p:cNvPr id="16" name="TextBox 15">
            <a:extLst>
              <a:ext uri="{FF2B5EF4-FFF2-40B4-BE49-F238E27FC236}">
                <a16:creationId xmlns:a16="http://schemas.microsoft.com/office/drawing/2014/main" id="{063B12BC-AC71-F0B8-110D-1219201CF732}"/>
              </a:ext>
            </a:extLst>
          </p:cNvPr>
          <p:cNvSpPr txBox="1"/>
          <p:nvPr/>
        </p:nvSpPr>
        <p:spPr>
          <a:xfrm>
            <a:off x="171352" y="3139036"/>
            <a:ext cx="4953000" cy="461665"/>
          </a:xfrm>
          <a:prstGeom prst="rect">
            <a:avLst/>
          </a:prstGeom>
          <a:noFill/>
        </p:spPr>
        <p:txBody>
          <a:bodyPr wrap="square">
            <a:spAutoFit/>
          </a:bodyPr>
          <a:lstStyle/>
          <a:p>
            <a:pPr marL="0" indent="0">
              <a:buNone/>
            </a:pPr>
            <a:r>
              <a:rPr lang="en-US" sz="2400" b="1" u="sng" dirty="0"/>
              <a:t>Types of Rice:</a:t>
            </a:r>
          </a:p>
        </p:txBody>
      </p:sp>
    </p:spTree>
    <p:extLst>
      <p:ext uri="{BB962C8B-B14F-4D97-AF65-F5344CB8AC3E}">
        <p14:creationId xmlns:p14="http://schemas.microsoft.com/office/powerpoint/2010/main" val="973325060"/>
      </p:ext>
    </p:extLst>
  </p:cSld>
  <p:clrMapOvr>
    <a:masterClrMapping/>
  </p:clrMapOvr>
  <p:transition spd="med">
    <p:pull/>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AC4C2-1F86-FFB1-F064-71273A64662E}"/>
              </a:ext>
            </a:extLst>
          </p:cNvPr>
          <p:cNvSpPr>
            <a:spLocks noGrp="1"/>
          </p:cNvSpPr>
          <p:nvPr>
            <p:ph type="title"/>
          </p:nvPr>
        </p:nvSpPr>
        <p:spPr>
          <a:xfrm>
            <a:off x="395536" y="1196752"/>
            <a:ext cx="8229600" cy="1143000"/>
          </a:xfrm>
        </p:spPr>
        <p:txBody>
          <a:bodyPr>
            <a:normAutofit fontScale="90000"/>
          </a:bodyPr>
          <a:lstStyle/>
          <a:p>
            <a:r>
              <a:rPr lang="en-US" sz="5400" b="1" dirty="0"/>
              <a:t>Uses of Rice:</a:t>
            </a:r>
            <a:br>
              <a:rPr lang="en-US" sz="5400" b="1" dirty="0"/>
            </a:br>
            <a:endParaRPr lang="en-IN" dirty="0"/>
          </a:p>
        </p:txBody>
      </p:sp>
      <p:sp>
        <p:nvSpPr>
          <p:cNvPr id="3" name="Content Placeholder 2">
            <a:extLst>
              <a:ext uri="{FF2B5EF4-FFF2-40B4-BE49-F238E27FC236}">
                <a16:creationId xmlns:a16="http://schemas.microsoft.com/office/drawing/2014/main" id="{7B86952D-C62C-34D1-9EC4-F2856D48D19E}"/>
              </a:ext>
            </a:extLst>
          </p:cNvPr>
          <p:cNvSpPr>
            <a:spLocks noGrp="1"/>
          </p:cNvSpPr>
          <p:nvPr>
            <p:ph idx="1"/>
          </p:nvPr>
        </p:nvSpPr>
        <p:spPr>
          <a:xfrm>
            <a:off x="390517" y="2060848"/>
            <a:ext cx="4613532" cy="2520280"/>
          </a:xfrm>
        </p:spPr>
        <p:txBody>
          <a:bodyPr>
            <a:normAutofit fontScale="40000" lnSpcReduction="20000"/>
          </a:bodyPr>
          <a:lstStyle/>
          <a:p>
            <a:r>
              <a:rPr lang="en-US" sz="6000" dirty="0"/>
              <a:t>Staple food in Asian, Indian, and Latin American cuisines.</a:t>
            </a:r>
          </a:p>
          <a:p>
            <a:r>
              <a:rPr lang="en-US" sz="6000" dirty="0"/>
              <a:t>Used in biryanis, pilafs, porridges, and desserts.</a:t>
            </a:r>
          </a:p>
          <a:p>
            <a:r>
              <a:rPr lang="en-US" sz="6000" dirty="0"/>
              <a:t>Forms the base for sushi, rice noodles, and rice flour products.</a:t>
            </a:r>
          </a:p>
          <a:p>
            <a:endParaRPr lang="en-IN" dirty="0"/>
          </a:p>
        </p:txBody>
      </p:sp>
      <p:pic>
        <p:nvPicPr>
          <p:cNvPr id="14" name="Picture 13">
            <a:extLst>
              <a:ext uri="{FF2B5EF4-FFF2-40B4-BE49-F238E27FC236}">
                <a16:creationId xmlns:a16="http://schemas.microsoft.com/office/drawing/2014/main" id="{B0843B67-B421-FD72-35D5-DB9ED7F398D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282" y="5518571"/>
            <a:ext cx="8555227" cy="1200328"/>
          </a:xfrm>
          <a:prstGeom prst="rect">
            <a:avLst/>
          </a:prstGeom>
        </p:spPr>
      </p:pic>
      <p:sp>
        <p:nvSpPr>
          <p:cNvPr id="7" name="TextBox 6">
            <a:extLst>
              <a:ext uri="{FF2B5EF4-FFF2-40B4-BE49-F238E27FC236}">
                <a16:creationId xmlns:a16="http://schemas.microsoft.com/office/drawing/2014/main" id="{D1A6656D-1E4E-AD36-68B1-70EC9839A25D}"/>
              </a:ext>
            </a:extLst>
          </p:cNvPr>
          <p:cNvSpPr txBox="1"/>
          <p:nvPr/>
        </p:nvSpPr>
        <p:spPr>
          <a:xfrm>
            <a:off x="91283" y="5518570"/>
            <a:ext cx="6928990" cy="1200329"/>
          </a:xfrm>
          <a:prstGeom prst="rect">
            <a:avLst/>
          </a:prstGeom>
          <a:noFill/>
        </p:spPr>
        <p:txBody>
          <a:bodyPr wrap="square">
            <a:spAutoFit/>
          </a:bodyPr>
          <a:lstStyle/>
          <a:p>
            <a:r>
              <a:rPr lang="en-US" sz="1800" b="1" dirty="0"/>
              <a:t>Health Benefits of Rice:</a:t>
            </a:r>
          </a:p>
          <a:p>
            <a:r>
              <a:rPr lang="en-US" sz="1800" b="1" dirty="0"/>
              <a:t>Provides Instant Energy</a:t>
            </a:r>
            <a:r>
              <a:rPr lang="en-US" sz="1800" dirty="0"/>
              <a:t> – Rich in carbohydrates.</a:t>
            </a:r>
          </a:p>
          <a:p>
            <a:r>
              <a:rPr lang="en-US" sz="1800" b="1" dirty="0"/>
              <a:t>Gluten-Free</a:t>
            </a:r>
            <a:r>
              <a:rPr lang="en-US" sz="1800" dirty="0"/>
              <a:t> – Safe for people with gluten intolerance.</a:t>
            </a:r>
          </a:p>
          <a:p>
            <a:r>
              <a:rPr lang="en-US" sz="1800" b="1" dirty="0"/>
              <a:t>Supports Digestion</a:t>
            </a:r>
            <a:r>
              <a:rPr lang="en-US" sz="1800" dirty="0"/>
              <a:t> – Brown and whole grain rice aid gut health.</a:t>
            </a:r>
          </a:p>
        </p:txBody>
      </p:sp>
      <p:pic>
        <p:nvPicPr>
          <p:cNvPr id="8" name="Picture 7">
            <a:extLst>
              <a:ext uri="{FF2B5EF4-FFF2-40B4-BE49-F238E27FC236}">
                <a16:creationId xmlns:a16="http://schemas.microsoft.com/office/drawing/2014/main" id="{05C5AAB1-C64A-7136-A400-EF5A6861A9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28682" y="2070222"/>
            <a:ext cx="3915318" cy="2448027"/>
          </a:xfrm>
          <a:prstGeom prst="rect">
            <a:avLst/>
          </a:prstGeom>
        </p:spPr>
      </p:pic>
    </p:spTree>
    <p:extLst>
      <p:ext uri="{BB962C8B-B14F-4D97-AF65-F5344CB8AC3E}">
        <p14:creationId xmlns:p14="http://schemas.microsoft.com/office/powerpoint/2010/main" val="2144072084"/>
      </p:ext>
    </p:extLst>
  </p:cSld>
  <p:clrMapOvr>
    <a:masterClrMapping/>
  </p:clrMapOvr>
  <p:transition spd="med">
    <p:pull/>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2. Basmati Rice</a:t>
            </a:r>
            <a:br>
              <a:rPr lang="en-US" b="1" dirty="0"/>
            </a:br>
            <a:endParaRPr lang="en-IN" dirty="0"/>
          </a:p>
        </p:txBody>
      </p:sp>
      <p:sp>
        <p:nvSpPr>
          <p:cNvPr id="3" name="Content Placeholder 2"/>
          <p:cNvSpPr>
            <a:spLocks noGrp="1"/>
          </p:cNvSpPr>
          <p:nvPr>
            <p:ph idx="1"/>
          </p:nvPr>
        </p:nvSpPr>
        <p:spPr>
          <a:xfrm>
            <a:off x="107504" y="1911447"/>
            <a:ext cx="8229600" cy="3635964"/>
          </a:xfrm>
        </p:spPr>
        <p:txBody>
          <a:bodyPr>
            <a:normAutofit/>
          </a:bodyPr>
          <a:lstStyle/>
          <a:p>
            <a:pPr marL="0" indent="0">
              <a:buNone/>
            </a:pPr>
            <a:endParaRPr lang="en-US" dirty="0"/>
          </a:p>
          <a:p>
            <a:pPr marL="0" indent="0">
              <a:buNone/>
            </a:pPr>
            <a:r>
              <a:rPr lang="en-US" sz="1700" b="1" dirty="0"/>
              <a:t>Features of Basmati Rice:</a:t>
            </a:r>
          </a:p>
          <a:p>
            <a:r>
              <a:rPr lang="en-US" sz="1700" b="1" dirty="0"/>
              <a:t>Long, Slender Grains</a:t>
            </a:r>
            <a:r>
              <a:rPr lang="en-US" sz="1700" dirty="0"/>
              <a:t> – Expands and remains separate when cooked.</a:t>
            </a:r>
          </a:p>
          <a:p>
            <a:r>
              <a:rPr lang="en-US" sz="1700" b="1" dirty="0"/>
              <a:t>Fragrant Aroma</a:t>
            </a:r>
            <a:r>
              <a:rPr lang="en-US" sz="1700" dirty="0"/>
              <a:t> – Natural scent due to a compound called 2-acetyl-1-pyrroline.</a:t>
            </a:r>
          </a:p>
          <a:p>
            <a:r>
              <a:rPr lang="en-US" sz="1700" b="1" dirty="0"/>
              <a:t>Low Glycemic Index</a:t>
            </a:r>
            <a:r>
              <a:rPr lang="en-US" sz="1700" dirty="0"/>
              <a:t> – Better for blood sugar control compared to regular white rice.</a:t>
            </a:r>
          </a:p>
          <a:p>
            <a:pPr marL="0" indent="0">
              <a:buNone/>
            </a:pPr>
            <a:endParaRPr lang="en-US" sz="1700" b="1" dirty="0"/>
          </a:p>
          <a:p>
            <a:pPr marL="0" indent="0">
              <a:buNone/>
            </a:pPr>
            <a:r>
              <a:rPr lang="en-US" sz="1700" b="1" dirty="0"/>
              <a:t>Uses of Basmati Rice:</a:t>
            </a:r>
          </a:p>
          <a:p>
            <a:r>
              <a:rPr lang="en-US" sz="1700" dirty="0"/>
              <a:t>Used in preparing </a:t>
            </a:r>
            <a:r>
              <a:rPr lang="en-US" sz="1700" b="1" dirty="0"/>
              <a:t>Biryani</a:t>
            </a:r>
            <a:r>
              <a:rPr lang="en-US" sz="1700" dirty="0"/>
              <a:t>, </a:t>
            </a:r>
            <a:r>
              <a:rPr lang="en-US" sz="1700" b="1" dirty="0"/>
              <a:t>Pulao</a:t>
            </a:r>
            <a:r>
              <a:rPr lang="en-US" sz="1700" dirty="0"/>
              <a:t>, and festive dishes.</a:t>
            </a:r>
          </a:p>
          <a:p>
            <a:r>
              <a:rPr lang="en-US" sz="1700" dirty="0"/>
              <a:t>Ideal for </a:t>
            </a:r>
            <a:r>
              <a:rPr lang="en-US" sz="1700" b="1" dirty="0"/>
              <a:t>Persian, Middle Eastern, and Indian cuisines</a:t>
            </a:r>
            <a:r>
              <a:rPr lang="en-US" sz="1700" dirty="0"/>
              <a:t>.</a:t>
            </a:r>
          </a:p>
          <a:p>
            <a:r>
              <a:rPr lang="en-US" sz="1700" dirty="0"/>
              <a:t>Served as a side with curries, grilled meats, and stews.</a:t>
            </a:r>
            <a:endParaRPr lang="en-IN" sz="1700" dirty="0"/>
          </a:p>
          <a:p>
            <a:endParaRPr lang="en-IN" dirty="0"/>
          </a:p>
        </p:txBody>
      </p:sp>
      <p:pic>
        <p:nvPicPr>
          <p:cNvPr id="5" name="Picture 4">
            <a:extLst>
              <a:ext uri="{FF2B5EF4-FFF2-40B4-BE49-F238E27FC236}">
                <a16:creationId xmlns:a16="http://schemas.microsoft.com/office/drawing/2014/main" id="{BC157AD3-42C6-ACA7-19CC-6CE23477C40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12828" y="3579626"/>
            <a:ext cx="3205772" cy="2137181"/>
          </a:xfrm>
          <a:prstGeom prst="rect">
            <a:avLst/>
          </a:prstGeom>
        </p:spPr>
      </p:pic>
      <p:pic>
        <p:nvPicPr>
          <p:cNvPr id="10" name="Picture 9">
            <a:extLst>
              <a:ext uri="{FF2B5EF4-FFF2-40B4-BE49-F238E27FC236}">
                <a16:creationId xmlns:a16="http://schemas.microsoft.com/office/drawing/2014/main" id="{07FE491F-79E3-119B-071E-D8D49DD300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647290"/>
            <a:ext cx="6632574" cy="1200328"/>
          </a:xfrm>
          <a:prstGeom prst="rect">
            <a:avLst/>
          </a:prstGeom>
        </p:spPr>
      </p:pic>
      <p:sp>
        <p:nvSpPr>
          <p:cNvPr id="6" name="TextBox 5">
            <a:extLst>
              <a:ext uri="{FF2B5EF4-FFF2-40B4-BE49-F238E27FC236}">
                <a16:creationId xmlns:a16="http://schemas.microsoft.com/office/drawing/2014/main" id="{296E3CCC-1B0E-E045-8CCC-7F2E13301D55}"/>
              </a:ext>
            </a:extLst>
          </p:cNvPr>
          <p:cNvSpPr txBox="1"/>
          <p:nvPr/>
        </p:nvSpPr>
        <p:spPr>
          <a:xfrm>
            <a:off x="25400" y="5647290"/>
            <a:ext cx="6419056" cy="1477328"/>
          </a:xfrm>
          <a:prstGeom prst="rect">
            <a:avLst/>
          </a:prstGeom>
          <a:noFill/>
        </p:spPr>
        <p:txBody>
          <a:bodyPr wrap="square">
            <a:spAutoFit/>
          </a:bodyPr>
          <a:lstStyle/>
          <a:p>
            <a:pPr marL="0" indent="0">
              <a:buNone/>
            </a:pPr>
            <a:r>
              <a:rPr lang="en-US" b="1" dirty="0"/>
              <a:t>Health Benefits of Basmati Rice:</a:t>
            </a:r>
          </a:p>
          <a:p>
            <a:r>
              <a:rPr lang="en-US" b="1" dirty="0"/>
              <a:t>Easier to Digest</a:t>
            </a:r>
            <a:r>
              <a:rPr lang="en-US" dirty="0"/>
              <a:t> – Lighter than other rice varieties.</a:t>
            </a:r>
          </a:p>
          <a:p>
            <a:r>
              <a:rPr lang="en-US" b="1" dirty="0"/>
              <a:t>Rich in Fiber (Brown Basmati)</a:t>
            </a:r>
            <a:r>
              <a:rPr lang="en-US" dirty="0"/>
              <a:t> – Supports gut health.</a:t>
            </a:r>
          </a:p>
          <a:p>
            <a:r>
              <a:rPr lang="en-US" b="1" dirty="0"/>
              <a:t>Low in Fat &amp; Cholesterol-Free</a:t>
            </a:r>
            <a:r>
              <a:rPr lang="en-US" dirty="0"/>
              <a:t> – Heart-friendly food option.</a:t>
            </a:r>
          </a:p>
          <a:p>
            <a:pPr marL="0" indent="0">
              <a:buNone/>
            </a:pPr>
            <a:endParaRPr lang="en-US" b="1" dirty="0"/>
          </a:p>
        </p:txBody>
      </p:sp>
      <p:sp>
        <p:nvSpPr>
          <p:cNvPr id="8" name="TextBox 7">
            <a:extLst>
              <a:ext uri="{FF2B5EF4-FFF2-40B4-BE49-F238E27FC236}">
                <a16:creationId xmlns:a16="http://schemas.microsoft.com/office/drawing/2014/main" id="{B33590BA-8B93-5576-9BA2-AE2D15C80523}"/>
              </a:ext>
            </a:extLst>
          </p:cNvPr>
          <p:cNvSpPr txBox="1"/>
          <p:nvPr/>
        </p:nvSpPr>
        <p:spPr>
          <a:xfrm>
            <a:off x="136311" y="1296360"/>
            <a:ext cx="8554929" cy="923330"/>
          </a:xfrm>
          <a:prstGeom prst="rect">
            <a:avLst/>
          </a:prstGeom>
          <a:noFill/>
        </p:spPr>
        <p:txBody>
          <a:bodyPr wrap="square">
            <a:spAutoFit/>
          </a:bodyPr>
          <a:lstStyle/>
          <a:p>
            <a:pPr marL="0" indent="0">
              <a:buNone/>
            </a:pPr>
            <a:r>
              <a:rPr lang="en-US" dirty="0"/>
              <a:t>Basmati rice is a premium long-grain aromatic rice variety known for its distinct fragrance and fluffy texture. It is mainly grown in India and Pakistan and is highly valued in international cuisines.</a:t>
            </a:r>
          </a:p>
        </p:txBody>
      </p:sp>
    </p:spTree>
    <p:extLst>
      <p:ext uri="{BB962C8B-B14F-4D97-AF65-F5344CB8AC3E}">
        <p14:creationId xmlns:p14="http://schemas.microsoft.com/office/powerpoint/2010/main" val="111473322"/>
      </p:ext>
    </p:extLst>
  </p:cSld>
  <p:clrMapOvr>
    <a:masterClrMapping/>
  </p:clrMapOvr>
  <p:transition spd="med">
    <p:pull/>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9717" y="707831"/>
            <a:ext cx="8229600" cy="1143000"/>
          </a:xfrm>
        </p:spPr>
        <p:txBody>
          <a:bodyPr>
            <a:normAutofit fontScale="90000"/>
          </a:bodyPr>
          <a:lstStyle/>
          <a:p>
            <a:pPr algn="ctr"/>
            <a:r>
              <a:rPr lang="en-US" b="1" dirty="0"/>
              <a:t>17. Flours</a:t>
            </a:r>
            <a:br>
              <a:rPr lang="en-US" b="1" dirty="0"/>
            </a:br>
            <a:endParaRPr lang="en-IN" dirty="0"/>
          </a:p>
        </p:txBody>
      </p:sp>
      <p:sp>
        <p:nvSpPr>
          <p:cNvPr id="5" name="TextBox 4">
            <a:extLst>
              <a:ext uri="{FF2B5EF4-FFF2-40B4-BE49-F238E27FC236}">
                <a16:creationId xmlns:a16="http://schemas.microsoft.com/office/drawing/2014/main" id="{D3B52CF5-EBC9-3124-E84F-937153192FCA}"/>
              </a:ext>
            </a:extLst>
          </p:cNvPr>
          <p:cNvSpPr txBox="1"/>
          <p:nvPr/>
        </p:nvSpPr>
        <p:spPr>
          <a:xfrm>
            <a:off x="107503" y="1577396"/>
            <a:ext cx="9354029" cy="707886"/>
          </a:xfrm>
          <a:prstGeom prst="rect">
            <a:avLst/>
          </a:prstGeom>
          <a:noFill/>
        </p:spPr>
        <p:txBody>
          <a:bodyPr wrap="square">
            <a:spAutoFit/>
          </a:bodyPr>
          <a:lstStyle/>
          <a:p>
            <a:r>
              <a:rPr lang="en-US" sz="2000" dirty="0"/>
              <a:t>Flours are finely ground powders made from cereals, legumes, and nuts. They are the key ingredient in baking, cooking, and traditional dishes worldwide.</a:t>
            </a:r>
          </a:p>
        </p:txBody>
      </p:sp>
      <p:pic>
        <p:nvPicPr>
          <p:cNvPr id="7" name="Picture 6">
            <a:extLst>
              <a:ext uri="{FF2B5EF4-FFF2-40B4-BE49-F238E27FC236}">
                <a16:creationId xmlns:a16="http://schemas.microsoft.com/office/drawing/2014/main" id="{76D1047F-22E3-823F-CAB1-EA042FBA589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05867" y="3501008"/>
            <a:ext cx="2485247" cy="3312368"/>
          </a:xfrm>
          <a:prstGeom prst="rect">
            <a:avLst/>
          </a:prstGeom>
        </p:spPr>
      </p:pic>
      <p:sp>
        <p:nvSpPr>
          <p:cNvPr id="8" name="Content Placeholder 2">
            <a:extLst>
              <a:ext uri="{FF2B5EF4-FFF2-40B4-BE49-F238E27FC236}">
                <a16:creationId xmlns:a16="http://schemas.microsoft.com/office/drawing/2014/main" id="{4A368B46-97CC-ABD3-91A5-09D83985C2D2}"/>
              </a:ext>
            </a:extLst>
          </p:cNvPr>
          <p:cNvSpPr txBox="1">
            <a:spLocks/>
          </p:cNvSpPr>
          <p:nvPr/>
        </p:nvSpPr>
        <p:spPr>
          <a:xfrm>
            <a:off x="97548" y="2448483"/>
            <a:ext cx="7734779" cy="4248472"/>
          </a:xfrm>
          <a:prstGeom prst="rect">
            <a:avLst/>
          </a:prstGeom>
        </p:spPr>
        <p:txBody>
          <a:bodyPr vert="horz">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Font typeface="Wingdings 2"/>
              <a:buNone/>
            </a:pPr>
            <a:endParaRPr lang="en-US" sz="1400" dirty="0"/>
          </a:p>
          <a:p>
            <a:pPr marL="0" indent="0">
              <a:buFont typeface="Wingdings 2"/>
              <a:buNone/>
            </a:pPr>
            <a:r>
              <a:rPr lang="en-US" sz="1600" b="1" dirty="0"/>
              <a:t>1. Wheat-Based Flours</a:t>
            </a:r>
          </a:p>
          <a:p>
            <a:r>
              <a:rPr lang="en-US" sz="1600" b="1" dirty="0"/>
              <a:t>Whole Wheat Flour (Atta)</a:t>
            </a:r>
            <a:r>
              <a:rPr lang="en-US" sz="1600" dirty="0"/>
              <a:t> – Used for chapatis, rotis, and bread.</a:t>
            </a:r>
          </a:p>
          <a:p>
            <a:r>
              <a:rPr lang="en-US" sz="1600" b="1" dirty="0"/>
              <a:t>Refined Wheat Flour (Maida)</a:t>
            </a:r>
            <a:r>
              <a:rPr lang="en-US" sz="1600" dirty="0"/>
              <a:t> – Used for cakes, pastries, and pasta.</a:t>
            </a:r>
          </a:p>
          <a:p>
            <a:r>
              <a:rPr lang="en-US" sz="1600" b="1" dirty="0"/>
              <a:t>Semolina (</a:t>
            </a:r>
            <a:r>
              <a:rPr lang="en-US" sz="1600" b="1" dirty="0" err="1"/>
              <a:t>Sooji</a:t>
            </a:r>
            <a:r>
              <a:rPr lang="en-US" sz="1600" b="1" dirty="0"/>
              <a:t>/Rava)</a:t>
            </a:r>
            <a:r>
              <a:rPr lang="en-US" sz="1600" dirty="0"/>
              <a:t> – Coarse flour used in upma, halwa, and pasta.</a:t>
            </a:r>
          </a:p>
          <a:p>
            <a:pPr marL="0" indent="0">
              <a:buFont typeface="Wingdings 2"/>
              <a:buNone/>
            </a:pPr>
            <a:r>
              <a:rPr lang="en-US" sz="1600" b="1" dirty="0"/>
              <a:t>2. Gluten-Free Flours</a:t>
            </a:r>
          </a:p>
          <a:p>
            <a:r>
              <a:rPr lang="en-US" sz="1600" b="1" dirty="0"/>
              <a:t>Rice Flour</a:t>
            </a:r>
            <a:r>
              <a:rPr lang="en-US" sz="1600" dirty="0"/>
              <a:t> – Light and gluten-free, used in South Indian dishes.</a:t>
            </a:r>
          </a:p>
          <a:p>
            <a:r>
              <a:rPr lang="en-US" sz="1600" b="1" dirty="0"/>
              <a:t>Millet Flour (Bajra, Ragi, Jowar)</a:t>
            </a:r>
            <a:r>
              <a:rPr lang="en-US" sz="1600" dirty="0"/>
              <a:t> – High in protein and fiber, good for diabetes.</a:t>
            </a:r>
          </a:p>
          <a:p>
            <a:r>
              <a:rPr lang="en-US" sz="1600" b="1" dirty="0"/>
              <a:t>Corn Flour &amp; Cornmeal</a:t>
            </a:r>
            <a:r>
              <a:rPr lang="en-US" sz="1600" dirty="0"/>
              <a:t> – Used in soups, sauces, and baking.</a:t>
            </a:r>
          </a:p>
          <a:p>
            <a:pPr marL="0" indent="0">
              <a:buFont typeface="Wingdings 2"/>
              <a:buNone/>
            </a:pPr>
            <a:r>
              <a:rPr lang="en-US" sz="1600" b="1" dirty="0"/>
              <a:t>3. Protein-Rich Flours</a:t>
            </a:r>
          </a:p>
          <a:p>
            <a:r>
              <a:rPr lang="en-US" sz="1600" b="1" dirty="0"/>
              <a:t>Gram Flour (Besan)</a:t>
            </a:r>
            <a:r>
              <a:rPr lang="en-US" sz="1600" dirty="0"/>
              <a:t> – Made from chickpeas, used in pakoras and sweets.</a:t>
            </a:r>
          </a:p>
          <a:p>
            <a:r>
              <a:rPr lang="en-US" sz="1600" b="1" dirty="0"/>
              <a:t>Soya Flour</a:t>
            </a:r>
            <a:r>
              <a:rPr lang="en-US" sz="1600" dirty="0"/>
              <a:t> – High in protein, used in health foods.</a:t>
            </a:r>
          </a:p>
          <a:p>
            <a:pPr marL="0" indent="0">
              <a:buFont typeface="Wingdings 2"/>
              <a:buNone/>
            </a:pPr>
            <a:r>
              <a:rPr lang="en-US" sz="1600" b="1" dirty="0"/>
              <a:t>4. Nut &amp; Seed Flours</a:t>
            </a:r>
          </a:p>
          <a:p>
            <a:r>
              <a:rPr lang="en-US" sz="1600" b="1" dirty="0"/>
              <a:t>Almond Flour</a:t>
            </a:r>
            <a:r>
              <a:rPr lang="en-US" sz="1600" dirty="0"/>
              <a:t> – Used in gluten-free and keto baking.</a:t>
            </a:r>
          </a:p>
          <a:p>
            <a:r>
              <a:rPr lang="en-US" sz="1600" b="1" dirty="0"/>
              <a:t>Coconut Flour</a:t>
            </a:r>
            <a:r>
              <a:rPr lang="en-US" sz="1600" dirty="0"/>
              <a:t> – Low-carb alternative, rich in fiber.</a:t>
            </a:r>
          </a:p>
        </p:txBody>
      </p:sp>
      <p:sp>
        <p:nvSpPr>
          <p:cNvPr id="4" name="TextBox 3">
            <a:extLst>
              <a:ext uri="{FF2B5EF4-FFF2-40B4-BE49-F238E27FC236}">
                <a16:creationId xmlns:a16="http://schemas.microsoft.com/office/drawing/2014/main" id="{3D1B49B9-5C4F-E490-7F67-C18D2F0E51C8}"/>
              </a:ext>
            </a:extLst>
          </p:cNvPr>
          <p:cNvSpPr txBox="1"/>
          <p:nvPr/>
        </p:nvSpPr>
        <p:spPr>
          <a:xfrm>
            <a:off x="3473954" y="1094665"/>
            <a:ext cx="5959309" cy="369332"/>
          </a:xfrm>
          <a:prstGeom prst="rect">
            <a:avLst/>
          </a:prstGeom>
          <a:noFill/>
        </p:spPr>
        <p:txBody>
          <a:bodyPr wrap="square">
            <a:spAutoFit/>
          </a:bodyPr>
          <a:lstStyle/>
          <a:p>
            <a:r>
              <a:rPr lang="en-US" dirty="0" err="1">
                <a:solidFill>
                  <a:srgbClr val="FF0000"/>
                </a:solidFill>
              </a:rPr>
              <a:t>lours</a:t>
            </a:r>
            <a:r>
              <a:rPr lang="en-US" dirty="0">
                <a:solidFill>
                  <a:srgbClr val="FF0000"/>
                </a:solidFill>
              </a:rPr>
              <a:t> are the foundation of countless delicious creations </a:t>
            </a:r>
            <a:endParaRPr lang="en-IN" dirty="0">
              <a:solidFill>
                <a:srgbClr val="FF0000"/>
              </a:solidFill>
            </a:endParaRPr>
          </a:p>
        </p:txBody>
      </p:sp>
      <p:sp>
        <p:nvSpPr>
          <p:cNvPr id="9" name="TextBox 8">
            <a:extLst>
              <a:ext uri="{FF2B5EF4-FFF2-40B4-BE49-F238E27FC236}">
                <a16:creationId xmlns:a16="http://schemas.microsoft.com/office/drawing/2014/main" id="{836486B4-28C4-089D-73A9-1055162B5945}"/>
              </a:ext>
            </a:extLst>
          </p:cNvPr>
          <p:cNvSpPr txBox="1"/>
          <p:nvPr/>
        </p:nvSpPr>
        <p:spPr>
          <a:xfrm>
            <a:off x="93273" y="2307812"/>
            <a:ext cx="4737100" cy="461665"/>
          </a:xfrm>
          <a:prstGeom prst="rect">
            <a:avLst/>
          </a:prstGeom>
          <a:noFill/>
        </p:spPr>
        <p:txBody>
          <a:bodyPr wrap="square">
            <a:spAutoFit/>
          </a:bodyPr>
          <a:lstStyle/>
          <a:p>
            <a:pPr marL="0" indent="0">
              <a:buFont typeface="Wingdings 2"/>
              <a:buNone/>
            </a:pPr>
            <a:r>
              <a:rPr lang="en-US" sz="2400" b="1" u="sng" dirty="0"/>
              <a:t>Types of Flours &amp; Their Uses:</a:t>
            </a:r>
          </a:p>
        </p:txBody>
      </p:sp>
    </p:spTree>
    <p:extLst>
      <p:ext uri="{BB962C8B-B14F-4D97-AF65-F5344CB8AC3E}">
        <p14:creationId xmlns:p14="http://schemas.microsoft.com/office/powerpoint/2010/main" val="2103313163"/>
      </p:ext>
    </p:extLst>
  </p:cSld>
  <p:clrMapOvr>
    <a:masterClrMapping/>
  </p:clrMapOvr>
  <p:transition spd="med">
    <p:pull/>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96752"/>
            <a:ext cx="8229600" cy="1143000"/>
          </a:xfrm>
        </p:spPr>
        <p:txBody>
          <a:bodyPr>
            <a:normAutofit fontScale="90000"/>
          </a:bodyPr>
          <a:lstStyle/>
          <a:p>
            <a:r>
              <a:rPr lang="en-US" b="1" dirty="0"/>
              <a:t>Health Benefits of Flours:</a:t>
            </a:r>
            <a:br>
              <a:rPr lang="en-US" b="1" dirty="0"/>
            </a:br>
            <a:endParaRPr lang="en-IN" dirty="0"/>
          </a:p>
        </p:txBody>
      </p:sp>
      <p:sp>
        <p:nvSpPr>
          <p:cNvPr id="3" name="Content Placeholder 2"/>
          <p:cNvSpPr>
            <a:spLocks noGrp="1"/>
          </p:cNvSpPr>
          <p:nvPr>
            <p:ph idx="1"/>
          </p:nvPr>
        </p:nvSpPr>
        <p:spPr>
          <a:xfrm>
            <a:off x="457200" y="1935480"/>
            <a:ext cx="4834880" cy="4389120"/>
          </a:xfrm>
        </p:spPr>
        <p:txBody>
          <a:bodyPr>
            <a:normAutofit/>
          </a:bodyPr>
          <a:lstStyle/>
          <a:p>
            <a:r>
              <a:rPr lang="en-US" sz="2000" b="1" dirty="0"/>
              <a:t>High in Carbohydrates</a:t>
            </a:r>
            <a:r>
              <a:rPr lang="en-US" sz="2000" dirty="0"/>
              <a:t> – Provides essential energy.</a:t>
            </a:r>
          </a:p>
          <a:p>
            <a:r>
              <a:rPr lang="en-US" sz="2000" b="1" dirty="0"/>
              <a:t>Rich in Fiber</a:t>
            </a:r>
            <a:r>
              <a:rPr lang="en-US" sz="2000" dirty="0"/>
              <a:t> – Supports digestion and gut health.</a:t>
            </a:r>
          </a:p>
          <a:p>
            <a:r>
              <a:rPr lang="en-US" sz="2000" b="1" dirty="0"/>
              <a:t>Contains Essential Vitamins &amp; Minerals</a:t>
            </a:r>
            <a:r>
              <a:rPr lang="en-US" sz="2000" dirty="0"/>
              <a:t> – Good for overall health.</a:t>
            </a:r>
          </a:p>
          <a:p>
            <a:r>
              <a:rPr lang="en-US" sz="2000" b="1" dirty="0"/>
              <a:t>Variety of Gluten-Free Options</a:t>
            </a:r>
            <a:r>
              <a:rPr lang="en-US" sz="2000" dirty="0"/>
              <a:t> – Suitable for dietary needs.</a:t>
            </a:r>
          </a:p>
          <a:p>
            <a:endParaRPr lang="en-IN" dirty="0"/>
          </a:p>
          <a:p>
            <a:endParaRPr lang="en-IN" dirty="0"/>
          </a:p>
        </p:txBody>
      </p:sp>
      <p:pic>
        <p:nvPicPr>
          <p:cNvPr id="7" name="Picture 6">
            <a:extLst>
              <a:ext uri="{FF2B5EF4-FFF2-40B4-BE49-F238E27FC236}">
                <a16:creationId xmlns:a16="http://schemas.microsoft.com/office/drawing/2014/main" id="{4CD8BF23-430C-FCCB-40F8-9C46746254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6136" y="2045155"/>
            <a:ext cx="2734836" cy="3645024"/>
          </a:xfrm>
          <a:prstGeom prst="rect">
            <a:avLst/>
          </a:prstGeom>
        </p:spPr>
      </p:pic>
      <p:pic>
        <p:nvPicPr>
          <p:cNvPr id="11" name="Picture 10">
            <a:extLst>
              <a:ext uri="{FF2B5EF4-FFF2-40B4-BE49-F238E27FC236}">
                <a16:creationId xmlns:a16="http://schemas.microsoft.com/office/drawing/2014/main" id="{C5F4E049-9366-846B-8E8A-C230225407E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5402850"/>
            <a:ext cx="4688358" cy="1200328"/>
          </a:xfrm>
          <a:prstGeom prst="rect">
            <a:avLst/>
          </a:prstGeom>
        </p:spPr>
      </p:pic>
      <p:sp>
        <p:nvSpPr>
          <p:cNvPr id="4" name="TextBox 3">
            <a:extLst>
              <a:ext uri="{FF2B5EF4-FFF2-40B4-BE49-F238E27FC236}">
                <a16:creationId xmlns:a16="http://schemas.microsoft.com/office/drawing/2014/main" id="{C3FCD945-8BD2-C27D-3541-98606FAD20FE}"/>
              </a:ext>
            </a:extLst>
          </p:cNvPr>
          <p:cNvSpPr txBox="1"/>
          <p:nvPr/>
        </p:nvSpPr>
        <p:spPr>
          <a:xfrm>
            <a:off x="179512" y="5540559"/>
            <a:ext cx="4580466" cy="923330"/>
          </a:xfrm>
          <a:prstGeom prst="rect">
            <a:avLst/>
          </a:prstGeom>
          <a:noFill/>
        </p:spPr>
        <p:txBody>
          <a:bodyPr wrap="square">
            <a:spAutoFit/>
          </a:bodyPr>
          <a:lstStyle/>
          <a:p>
            <a:pPr marL="0" indent="0">
              <a:buNone/>
            </a:pPr>
            <a:r>
              <a:rPr lang="en-US" dirty="0"/>
              <a:t>flours are indispensable in everyday cooking, providing nutrition and versatility for a wide range of dishes.</a:t>
            </a:r>
          </a:p>
        </p:txBody>
      </p:sp>
    </p:spTree>
    <p:extLst>
      <p:ext uri="{BB962C8B-B14F-4D97-AF65-F5344CB8AC3E}">
        <p14:creationId xmlns:p14="http://schemas.microsoft.com/office/powerpoint/2010/main" val="3730573575"/>
      </p:ext>
    </p:extLst>
  </p:cSld>
  <p:clrMapOvr>
    <a:masterClrMapping/>
  </p:clrMapOvr>
  <p:transition spd="med">
    <p:pull/>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18. Jams &amp; Spreads</a:t>
            </a:r>
            <a:br>
              <a:rPr lang="en-US" b="1" dirty="0"/>
            </a:br>
            <a:endParaRPr lang="en-IN" dirty="0"/>
          </a:p>
        </p:txBody>
      </p:sp>
      <p:sp>
        <p:nvSpPr>
          <p:cNvPr id="3" name="Content Placeholder 2"/>
          <p:cNvSpPr>
            <a:spLocks noGrp="1"/>
          </p:cNvSpPr>
          <p:nvPr>
            <p:ph idx="1"/>
          </p:nvPr>
        </p:nvSpPr>
        <p:spPr>
          <a:xfrm>
            <a:off x="150747" y="2561163"/>
            <a:ext cx="8229600" cy="1013277"/>
          </a:xfrm>
        </p:spPr>
        <p:txBody>
          <a:bodyPr>
            <a:normAutofit lnSpcReduction="10000"/>
          </a:bodyPr>
          <a:lstStyle/>
          <a:p>
            <a:endParaRPr lang="en-US" sz="1400" b="1" dirty="0"/>
          </a:p>
          <a:p>
            <a:pPr marL="0" indent="0">
              <a:buNone/>
            </a:pPr>
            <a:endParaRPr lang="en-US" sz="1400" b="1" dirty="0"/>
          </a:p>
          <a:p>
            <a:pPr marL="0" indent="0">
              <a:buNone/>
            </a:pPr>
            <a:r>
              <a:rPr lang="en-US" sz="1400" dirty="0"/>
              <a:t>Jams are sweet, thick fruit preserves made by cooking fruit pulp with sugar and pectin. They retain the natural fruit flavor and are commonly used as spreads or fillings.</a:t>
            </a:r>
          </a:p>
        </p:txBody>
      </p:sp>
      <p:sp>
        <p:nvSpPr>
          <p:cNvPr id="5" name="TextBox 4">
            <a:extLst>
              <a:ext uri="{FF2B5EF4-FFF2-40B4-BE49-F238E27FC236}">
                <a16:creationId xmlns:a16="http://schemas.microsoft.com/office/drawing/2014/main" id="{740FB41D-9CF6-7E05-8E50-7EEF277B93DD}"/>
              </a:ext>
            </a:extLst>
          </p:cNvPr>
          <p:cNvSpPr txBox="1"/>
          <p:nvPr/>
        </p:nvSpPr>
        <p:spPr>
          <a:xfrm>
            <a:off x="4594779" y="1125377"/>
            <a:ext cx="4580466" cy="369332"/>
          </a:xfrm>
          <a:prstGeom prst="rect">
            <a:avLst/>
          </a:prstGeom>
          <a:noFill/>
        </p:spPr>
        <p:txBody>
          <a:bodyPr wrap="square">
            <a:spAutoFit/>
          </a:bodyPr>
          <a:lstStyle/>
          <a:p>
            <a:r>
              <a:rPr lang="en-US" b="1" dirty="0">
                <a:solidFill>
                  <a:srgbClr val="FF0000"/>
                </a:solidFill>
              </a:rPr>
              <a:t>Delicious and Versatile Condiments</a:t>
            </a:r>
            <a:endParaRPr lang="en-IN" dirty="0">
              <a:solidFill>
                <a:srgbClr val="FF0000"/>
              </a:solidFill>
            </a:endParaRPr>
          </a:p>
        </p:txBody>
      </p:sp>
      <p:sp>
        <p:nvSpPr>
          <p:cNvPr id="7" name="TextBox 6">
            <a:extLst>
              <a:ext uri="{FF2B5EF4-FFF2-40B4-BE49-F238E27FC236}">
                <a16:creationId xmlns:a16="http://schemas.microsoft.com/office/drawing/2014/main" id="{FD606893-6B9A-CD72-07F0-11112C7C134A}"/>
              </a:ext>
            </a:extLst>
          </p:cNvPr>
          <p:cNvSpPr txBox="1"/>
          <p:nvPr/>
        </p:nvSpPr>
        <p:spPr>
          <a:xfrm>
            <a:off x="289356" y="1490861"/>
            <a:ext cx="8229599" cy="1200329"/>
          </a:xfrm>
          <a:prstGeom prst="rect">
            <a:avLst/>
          </a:prstGeom>
          <a:noFill/>
        </p:spPr>
        <p:txBody>
          <a:bodyPr wrap="square">
            <a:spAutoFit/>
          </a:bodyPr>
          <a:lstStyle/>
          <a:p>
            <a:r>
              <a:rPr lang="en-US" dirty="0"/>
              <a:t>Jams and spreads are popular food accompaniments made from fruits, nuts, dairy, and other ingredients. They enhance the flavor of bread, toast, pancakes, desserts, and baked goods. These products vary in texture, taste, and nutritional content, </a:t>
            </a:r>
            <a:r>
              <a:rPr lang="en-US" sz="1600" dirty="0"/>
              <a:t>making them a staple </a:t>
            </a:r>
            <a:r>
              <a:rPr lang="en-US" dirty="0"/>
              <a:t>in many households.</a:t>
            </a:r>
          </a:p>
        </p:txBody>
      </p:sp>
      <p:sp>
        <p:nvSpPr>
          <p:cNvPr id="8" name="Title 1">
            <a:extLst>
              <a:ext uri="{FF2B5EF4-FFF2-40B4-BE49-F238E27FC236}">
                <a16:creationId xmlns:a16="http://schemas.microsoft.com/office/drawing/2014/main" id="{2E66A017-D7C3-6C9B-CD6E-3FE959750DA4}"/>
              </a:ext>
            </a:extLst>
          </p:cNvPr>
          <p:cNvSpPr txBox="1">
            <a:spLocks/>
          </p:cNvSpPr>
          <p:nvPr/>
        </p:nvSpPr>
        <p:spPr>
          <a:xfrm>
            <a:off x="154195" y="2380330"/>
            <a:ext cx="4954546" cy="646849"/>
          </a:xfrm>
          <a:prstGeom prst="rect">
            <a:avLst/>
          </a:prstGeom>
        </p:spPr>
        <p:txBody>
          <a:bodyPr vert="horz" lIns="0" rIns="0" bIns="0" anchor="b">
            <a:normAutofit fontScale="975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sz="2800" b="1" dirty="0"/>
              <a:t>1.Jams</a:t>
            </a:r>
            <a:endParaRPr lang="en-IN" sz="2800" dirty="0"/>
          </a:p>
        </p:txBody>
      </p:sp>
      <p:pic>
        <p:nvPicPr>
          <p:cNvPr id="10" name="Picture 9">
            <a:extLst>
              <a:ext uri="{FF2B5EF4-FFF2-40B4-BE49-F238E27FC236}">
                <a16:creationId xmlns:a16="http://schemas.microsoft.com/office/drawing/2014/main" id="{3C4FB7D7-F0E7-C6E4-A3D8-B585D567EA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9744" y="3512897"/>
            <a:ext cx="3123509" cy="2082339"/>
          </a:xfrm>
          <a:prstGeom prst="rect">
            <a:avLst/>
          </a:prstGeom>
        </p:spPr>
      </p:pic>
      <p:pic>
        <p:nvPicPr>
          <p:cNvPr id="6" name="Picture 5">
            <a:extLst>
              <a:ext uri="{FF2B5EF4-FFF2-40B4-BE49-F238E27FC236}">
                <a16:creationId xmlns:a16="http://schemas.microsoft.com/office/drawing/2014/main" id="{8B72CFF9-FA30-5761-7B30-9834E0C110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69744" y="5628247"/>
            <a:ext cx="3274256" cy="1200328"/>
          </a:xfrm>
          <a:prstGeom prst="rect">
            <a:avLst/>
          </a:prstGeom>
        </p:spPr>
      </p:pic>
      <p:sp>
        <p:nvSpPr>
          <p:cNvPr id="9" name="TextBox 8">
            <a:extLst>
              <a:ext uri="{FF2B5EF4-FFF2-40B4-BE49-F238E27FC236}">
                <a16:creationId xmlns:a16="http://schemas.microsoft.com/office/drawing/2014/main" id="{36129B52-5E76-BCFC-29AE-D42EA76727E0}"/>
              </a:ext>
            </a:extLst>
          </p:cNvPr>
          <p:cNvSpPr txBox="1"/>
          <p:nvPr/>
        </p:nvSpPr>
        <p:spPr>
          <a:xfrm>
            <a:off x="5933353" y="5610624"/>
            <a:ext cx="2996290" cy="1169551"/>
          </a:xfrm>
          <a:prstGeom prst="rect">
            <a:avLst/>
          </a:prstGeom>
          <a:noFill/>
        </p:spPr>
        <p:txBody>
          <a:bodyPr wrap="square">
            <a:spAutoFit/>
          </a:bodyPr>
          <a:lstStyle/>
          <a:p>
            <a:pPr marL="0" indent="0">
              <a:buNone/>
            </a:pPr>
            <a:r>
              <a:rPr lang="en-US" sz="1400" b="1" dirty="0"/>
              <a:t>Health Considerations:</a:t>
            </a:r>
          </a:p>
          <a:p>
            <a:r>
              <a:rPr lang="en-US" sz="1400" dirty="0"/>
              <a:t>Contains natural fruit but is high in sugar.</a:t>
            </a:r>
          </a:p>
          <a:p>
            <a:r>
              <a:rPr lang="en-US" sz="1400" dirty="0"/>
              <a:t>Some variants include sugar-free or organic options.</a:t>
            </a:r>
          </a:p>
        </p:txBody>
      </p:sp>
      <p:sp>
        <p:nvSpPr>
          <p:cNvPr id="12" name="TextBox 11">
            <a:extLst>
              <a:ext uri="{FF2B5EF4-FFF2-40B4-BE49-F238E27FC236}">
                <a16:creationId xmlns:a16="http://schemas.microsoft.com/office/drawing/2014/main" id="{17A13A9C-1F2D-EB35-B939-0819C863027B}"/>
              </a:ext>
            </a:extLst>
          </p:cNvPr>
          <p:cNvSpPr txBox="1"/>
          <p:nvPr/>
        </p:nvSpPr>
        <p:spPr>
          <a:xfrm>
            <a:off x="179581" y="3429000"/>
            <a:ext cx="4694766" cy="2554545"/>
          </a:xfrm>
          <a:prstGeom prst="rect">
            <a:avLst/>
          </a:prstGeom>
          <a:noFill/>
        </p:spPr>
        <p:txBody>
          <a:bodyPr wrap="square">
            <a:spAutoFit/>
          </a:bodyPr>
          <a:lstStyle/>
          <a:p>
            <a:r>
              <a:rPr lang="en-US" sz="1600" b="1" dirty="0"/>
              <a:t>Types of Jams:</a:t>
            </a:r>
          </a:p>
          <a:p>
            <a:r>
              <a:rPr lang="en-US" sz="1600" b="1" dirty="0"/>
              <a:t>Strawberry Jam</a:t>
            </a:r>
            <a:r>
              <a:rPr lang="en-US" sz="1600" dirty="0"/>
              <a:t> – Sweet and tangy, made from fresh strawberries.</a:t>
            </a:r>
          </a:p>
          <a:p>
            <a:r>
              <a:rPr lang="en-US" sz="1600" b="1" dirty="0"/>
              <a:t>Mixed Fruit Jam</a:t>
            </a:r>
            <a:r>
              <a:rPr lang="en-US" sz="1600" dirty="0"/>
              <a:t> – A blend of different fruits for a rich flavor.</a:t>
            </a:r>
          </a:p>
          <a:p>
            <a:r>
              <a:rPr lang="en-US" sz="1600" b="1" dirty="0"/>
              <a:t>Mango Jam</a:t>
            </a:r>
            <a:r>
              <a:rPr lang="en-US" sz="1600" dirty="0"/>
              <a:t> – Sweet and tropical, made from ripe mangoes.</a:t>
            </a:r>
          </a:p>
          <a:p>
            <a:r>
              <a:rPr lang="en-US" sz="1600" b="1" dirty="0"/>
              <a:t>Pineapple Jam</a:t>
            </a:r>
            <a:r>
              <a:rPr lang="en-US" sz="1600" dirty="0"/>
              <a:t> – Tangy and refreshing, perfect for desserts.</a:t>
            </a:r>
          </a:p>
          <a:p>
            <a:r>
              <a:rPr lang="en-US" sz="1600" b="1" dirty="0"/>
              <a:t>Apple Jam</a:t>
            </a:r>
            <a:r>
              <a:rPr lang="en-US" sz="1600" dirty="0"/>
              <a:t> – Mildly sweet with a smooth texture.</a:t>
            </a:r>
          </a:p>
        </p:txBody>
      </p:sp>
      <p:sp>
        <p:nvSpPr>
          <p:cNvPr id="14" name="TextBox 13">
            <a:extLst>
              <a:ext uri="{FF2B5EF4-FFF2-40B4-BE49-F238E27FC236}">
                <a16:creationId xmlns:a16="http://schemas.microsoft.com/office/drawing/2014/main" id="{D6195BBD-761A-CEF1-F1A9-49A6ABE43197}"/>
              </a:ext>
            </a:extLst>
          </p:cNvPr>
          <p:cNvSpPr txBox="1"/>
          <p:nvPr/>
        </p:nvSpPr>
        <p:spPr>
          <a:xfrm>
            <a:off x="183043" y="5956872"/>
            <a:ext cx="6484912" cy="830997"/>
          </a:xfrm>
          <a:prstGeom prst="rect">
            <a:avLst/>
          </a:prstGeom>
          <a:noFill/>
        </p:spPr>
        <p:txBody>
          <a:bodyPr wrap="square">
            <a:spAutoFit/>
          </a:bodyPr>
          <a:lstStyle/>
          <a:p>
            <a:pPr marL="0" indent="0">
              <a:buNone/>
            </a:pPr>
            <a:r>
              <a:rPr lang="en-US" sz="1200" b="1" u="sng" dirty="0"/>
              <a:t>Uses of Jams:</a:t>
            </a:r>
          </a:p>
          <a:p>
            <a:r>
              <a:rPr lang="en-US" sz="1200" dirty="0"/>
              <a:t>Spread on bread, toast, and bagels.</a:t>
            </a:r>
          </a:p>
          <a:p>
            <a:r>
              <a:rPr lang="en-US" sz="1200" dirty="0"/>
              <a:t>Used as fillings in cakes, pastries, cookies, </a:t>
            </a:r>
          </a:p>
          <a:p>
            <a:r>
              <a:rPr lang="en-US" sz="1200" dirty="0"/>
              <a:t>Mixed with yogurt, oatmeal, or milkshakes for added flavor.</a:t>
            </a:r>
          </a:p>
        </p:txBody>
      </p:sp>
    </p:spTree>
    <p:extLst>
      <p:ext uri="{BB962C8B-B14F-4D97-AF65-F5344CB8AC3E}">
        <p14:creationId xmlns:p14="http://schemas.microsoft.com/office/powerpoint/2010/main" val="1759464732"/>
      </p:ext>
    </p:extLst>
  </p:cSld>
  <p:clrMapOvr>
    <a:masterClrMapping/>
  </p:clrMapOvr>
  <p:transition spd="med">
    <p:pull/>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2. Spreads</a:t>
            </a:r>
            <a:br>
              <a:rPr lang="en-US" b="1" dirty="0"/>
            </a:br>
            <a:endParaRPr lang="en-IN" dirty="0"/>
          </a:p>
        </p:txBody>
      </p:sp>
      <p:sp>
        <p:nvSpPr>
          <p:cNvPr id="3" name="Content Placeholder 2"/>
          <p:cNvSpPr>
            <a:spLocks noGrp="1"/>
          </p:cNvSpPr>
          <p:nvPr>
            <p:ph idx="1"/>
          </p:nvPr>
        </p:nvSpPr>
        <p:spPr/>
        <p:txBody>
          <a:bodyPr>
            <a:normAutofit fontScale="25000" lnSpcReduction="20000"/>
          </a:bodyPr>
          <a:lstStyle/>
          <a:p>
            <a:pPr marL="0" indent="0">
              <a:buNone/>
            </a:pPr>
            <a:endParaRPr lang="en-US" dirty="0"/>
          </a:p>
          <a:p>
            <a:pPr marL="0" indent="0">
              <a:buNone/>
            </a:pPr>
            <a:r>
              <a:rPr lang="en-US" sz="5600" b="1" u="sng" dirty="0"/>
              <a:t>Types of Spreads:</a:t>
            </a:r>
          </a:p>
          <a:p>
            <a:r>
              <a:rPr lang="en-US" sz="5600" b="1" dirty="0"/>
              <a:t>Nut &amp; Seed-Based Spreads:</a:t>
            </a:r>
          </a:p>
          <a:p>
            <a:r>
              <a:rPr lang="en-US" sz="5600" b="1" dirty="0"/>
              <a:t>Peanut Butter</a:t>
            </a:r>
            <a:r>
              <a:rPr lang="en-US" sz="5600" dirty="0"/>
              <a:t> – High in protein and healthy fats, available in creamy or crunchy varieties.</a:t>
            </a:r>
          </a:p>
          <a:p>
            <a:r>
              <a:rPr lang="en-US" sz="5600" b="1" dirty="0"/>
              <a:t>Almond Butter</a:t>
            </a:r>
            <a:r>
              <a:rPr lang="en-US" sz="5600" dirty="0"/>
              <a:t> – Rich in vitamins, minerals, and antioxidants.</a:t>
            </a:r>
          </a:p>
          <a:p>
            <a:r>
              <a:rPr lang="en-US" sz="5600" b="1" dirty="0"/>
              <a:t>Hazelnut Spread (Chocolate Spreads)</a:t>
            </a:r>
            <a:r>
              <a:rPr lang="en-US" sz="5600" dirty="0"/>
              <a:t> – Sweet and chocolatey, often used in desserts.</a:t>
            </a:r>
          </a:p>
          <a:p>
            <a:r>
              <a:rPr lang="en-US" sz="5600" b="1" dirty="0"/>
              <a:t>Dairy-Based Spreads:</a:t>
            </a:r>
          </a:p>
          <a:p>
            <a:r>
              <a:rPr lang="en-US" sz="5600" b="1" dirty="0"/>
              <a:t>Butter</a:t>
            </a:r>
            <a:r>
              <a:rPr lang="en-US" sz="5600" dirty="0"/>
              <a:t> – Made from cream, used for cooking and spreading.</a:t>
            </a:r>
          </a:p>
          <a:p>
            <a:r>
              <a:rPr lang="en-US" sz="5600" b="1" dirty="0"/>
              <a:t>Cheese Spread</a:t>
            </a:r>
            <a:r>
              <a:rPr lang="en-US" sz="5600" dirty="0"/>
              <a:t> – A creamy and savory option for sandwiches and snacks.</a:t>
            </a:r>
          </a:p>
          <a:p>
            <a:r>
              <a:rPr lang="en-US" sz="5600" b="1" dirty="0"/>
              <a:t>Fruit-Based &amp; Other Spreads:</a:t>
            </a:r>
          </a:p>
          <a:p>
            <a:r>
              <a:rPr lang="en-US" sz="5600" b="1" dirty="0"/>
              <a:t>Honey Spread</a:t>
            </a:r>
            <a:r>
              <a:rPr lang="en-US" sz="5600" dirty="0"/>
              <a:t> – Natural and sweet, a healthy alternative to sugar.</a:t>
            </a:r>
          </a:p>
          <a:p>
            <a:r>
              <a:rPr lang="en-US" sz="5600" b="1" dirty="0"/>
              <a:t>Chocolate &amp; Cocoa Spreads</a:t>
            </a:r>
            <a:r>
              <a:rPr lang="en-US" sz="5600" dirty="0"/>
              <a:t> – Popular in desserts and breakfasts.</a:t>
            </a:r>
          </a:p>
          <a:p>
            <a:endParaRPr lang="en-US" sz="5600" dirty="0"/>
          </a:p>
          <a:p>
            <a:pPr marL="0" indent="0">
              <a:buNone/>
            </a:pPr>
            <a:r>
              <a:rPr lang="en-US" sz="5600" b="1" u="sng" dirty="0"/>
              <a:t>Uses of Spreads:</a:t>
            </a:r>
          </a:p>
          <a:p>
            <a:r>
              <a:rPr lang="en-US" sz="5600" dirty="0"/>
              <a:t>Applied to bread, crackers, and pancakes.</a:t>
            </a:r>
          </a:p>
          <a:p>
            <a:r>
              <a:rPr lang="en-US" sz="5600" dirty="0"/>
              <a:t>Used in baking, smoothies, and desserts.</a:t>
            </a:r>
          </a:p>
          <a:p>
            <a:r>
              <a:rPr lang="en-US" sz="5600" dirty="0"/>
              <a:t>Nut-based spreads serve as a protein-rich snack option.</a:t>
            </a:r>
          </a:p>
          <a:p>
            <a:endParaRPr lang="en-US" sz="5600" dirty="0"/>
          </a:p>
          <a:p>
            <a:pPr marL="0" indent="0">
              <a:buNone/>
            </a:pPr>
            <a:r>
              <a:rPr lang="en-US" sz="5600" b="1" u="sng" dirty="0"/>
              <a:t>Health Benefits &amp; Considerations:</a:t>
            </a:r>
          </a:p>
          <a:p>
            <a:r>
              <a:rPr lang="en-US" sz="5600" b="1" dirty="0"/>
              <a:t>Nut-based spreads</a:t>
            </a:r>
            <a:r>
              <a:rPr lang="en-US" sz="5600" dirty="0"/>
              <a:t> provide healthy fats and protein.</a:t>
            </a:r>
          </a:p>
          <a:p>
            <a:r>
              <a:rPr lang="en-US" sz="5600" b="1" dirty="0"/>
              <a:t>Fruit-based jams</a:t>
            </a:r>
            <a:r>
              <a:rPr lang="en-US" sz="5600" dirty="0"/>
              <a:t> offer vitamins but can be high in sugar.</a:t>
            </a:r>
          </a:p>
          <a:p>
            <a:r>
              <a:rPr lang="en-US" sz="5600" b="1" dirty="0"/>
              <a:t>Dairy spreads</a:t>
            </a:r>
            <a:r>
              <a:rPr lang="en-US" sz="5600" dirty="0"/>
              <a:t> add creaminess but may be high in fat.</a:t>
            </a:r>
          </a:p>
          <a:p>
            <a:pPr marL="0" indent="0">
              <a:buNone/>
            </a:pPr>
            <a:endParaRPr lang="en-US" dirty="0"/>
          </a:p>
          <a:p>
            <a:endParaRPr lang="en-IN" dirty="0"/>
          </a:p>
          <a:p>
            <a:endParaRPr lang="en-IN" dirty="0"/>
          </a:p>
        </p:txBody>
      </p:sp>
      <p:sp>
        <p:nvSpPr>
          <p:cNvPr id="5" name="TextBox 4">
            <a:extLst>
              <a:ext uri="{FF2B5EF4-FFF2-40B4-BE49-F238E27FC236}">
                <a16:creationId xmlns:a16="http://schemas.microsoft.com/office/drawing/2014/main" id="{7ED33E1B-A123-D1AB-B07F-23EC6C4D9627}"/>
              </a:ext>
            </a:extLst>
          </p:cNvPr>
          <p:cNvSpPr txBox="1"/>
          <p:nvPr/>
        </p:nvSpPr>
        <p:spPr>
          <a:xfrm>
            <a:off x="107504" y="1244953"/>
            <a:ext cx="8770953" cy="646331"/>
          </a:xfrm>
          <a:prstGeom prst="rect">
            <a:avLst/>
          </a:prstGeom>
          <a:noFill/>
        </p:spPr>
        <p:txBody>
          <a:bodyPr wrap="square">
            <a:spAutoFit/>
          </a:bodyPr>
          <a:lstStyle/>
          <a:p>
            <a:pPr marL="0" indent="0">
              <a:buNone/>
            </a:pPr>
            <a:r>
              <a:rPr lang="en-US" dirty="0"/>
              <a:t>Spreads come in a variety of flavors and textures, including nut-based, dairy-based, and fruit-based options. They are often used as a topping or filling in snacks and meals.</a:t>
            </a:r>
          </a:p>
        </p:txBody>
      </p:sp>
      <p:pic>
        <p:nvPicPr>
          <p:cNvPr id="8" name="Picture 7">
            <a:extLst>
              <a:ext uri="{FF2B5EF4-FFF2-40B4-BE49-F238E27FC236}">
                <a16:creationId xmlns:a16="http://schemas.microsoft.com/office/drawing/2014/main" id="{FB8307CA-10B5-178A-22E2-FC05ECA6E79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68336" y="3915087"/>
            <a:ext cx="2910121" cy="2910121"/>
          </a:xfrm>
          <a:prstGeom prst="rect">
            <a:avLst/>
          </a:prstGeom>
        </p:spPr>
      </p:pic>
    </p:spTree>
    <p:extLst>
      <p:ext uri="{BB962C8B-B14F-4D97-AF65-F5344CB8AC3E}">
        <p14:creationId xmlns:p14="http://schemas.microsoft.com/office/powerpoint/2010/main" val="1735883795"/>
      </p:ext>
    </p:extLst>
  </p:cSld>
  <p:clrMapOvr>
    <a:masterClrMapping/>
  </p:clrMapOvr>
  <p:transition spd="med">
    <p:pull/>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2" y="625252"/>
            <a:ext cx="8229600" cy="1143000"/>
          </a:xfrm>
        </p:spPr>
        <p:txBody>
          <a:bodyPr>
            <a:normAutofit fontScale="90000"/>
          </a:bodyPr>
          <a:lstStyle/>
          <a:p>
            <a:pPr algn="ctr"/>
            <a:r>
              <a:rPr lang="en-US" b="1" dirty="0"/>
              <a:t>19. Pasta &amp; Noodles</a:t>
            </a:r>
            <a:br>
              <a:rPr lang="en-US" b="1" dirty="0"/>
            </a:br>
            <a:endParaRPr lang="en-IN" b="1" dirty="0"/>
          </a:p>
        </p:txBody>
      </p:sp>
      <p:sp>
        <p:nvSpPr>
          <p:cNvPr id="3" name="Content Placeholder 2"/>
          <p:cNvSpPr>
            <a:spLocks noGrp="1"/>
          </p:cNvSpPr>
          <p:nvPr>
            <p:ph idx="1"/>
          </p:nvPr>
        </p:nvSpPr>
        <p:spPr>
          <a:xfrm>
            <a:off x="247162" y="2339752"/>
            <a:ext cx="8229600" cy="4389120"/>
          </a:xfrm>
        </p:spPr>
        <p:txBody>
          <a:bodyPr>
            <a:normAutofit fontScale="62500" lnSpcReduction="20000"/>
          </a:bodyPr>
          <a:lstStyle/>
          <a:p>
            <a:endParaRPr lang="en-US" dirty="0"/>
          </a:p>
          <a:p>
            <a:endParaRPr lang="en-US" dirty="0"/>
          </a:p>
          <a:p>
            <a:r>
              <a:rPr lang="en-US" dirty="0"/>
              <a:t>Pasta is a traditional Italian food made from wheat flour, water, and sometimes eggs. It is available in different shapes and is commonly used in a variety of dishes.</a:t>
            </a:r>
          </a:p>
          <a:p>
            <a:pPr marL="0" indent="0">
              <a:buNone/>
            </a:pPr>
            <a:r>
              <a:rPr lang="en-US" b="1" dirty="0"/>
              <a:t>Types of Pasta:</a:t>
            </a:r>
          </a:p>
          <a:p>
            <a:r>
              <a:rPr lang="en-US" b="1" dirty="0"/>
              <a:t>Spaghetti</a:t>
            </a:r>
            <a:r>
              <a:rPr lang="en-US" dirty="0"/>
              <a:t> – Long, thin noodles used in classic dishes like spaghetti Bolognese.</a:t>
            </a:r>
          </a:p>
          <a:p>
            <a:r>
              <a:rPr lang="en-US" b="1" dirty="0"/>
              <a:t>Penne</a:t>
            </a:r>
            <a:r>
              <a:rPr lang="en-US" dirty="0"/>
              <a:t> – Tube-shaped pasta, ideal for creamy and tomato-based sauces.</a:t>
            </a:r>
          </a:p>
          <a:p>
            <a:r>
              <a:rPr lang="en-US" b="1" dirty="0"/>
              <a:t>Fusilli</a:t>
            </a:r>
            <a:r>
              <a:rPr lang="en-US" dirty="0"/>
              <a:t> – Spiral-shaped, holds sauces well.</a:t>
            </a:r>
          </a:p>
          <a:p>
            <a:r>
              <a:rPr lang="en-US" b="1" dirty="0"/>
              <a:t>Macaroni</a:t>
            </a:r>
            <a:r>
              <a:rPr lang="en-US" dirty="0"/>
              <a:t> – Small, curved pasta, commonly used in mac and cheese.</a:t>
            </a:r>
          </a:p>
          <a:p>
            <a:r>
              <a:rPr lang="en-US" b="1" dirty="0"/>
              <a:t>Lasagna Sheets</a:t>
            </a:r>
            <a:r>
              <a:rPr lang="en-US" dirty="0"/>
              <a:t> – Flat pasta used in layered baked dishes.</a:t>
            </a:r>
          </a:p>
          <a:p>
            <a:r>
              <a:rPr lang="en-US" b="1" dirty="0"/>
              <a:t>Farfalle (Bow-Tie Pasta)</a:t>
            </a:r>
            <a:r>
              <a:rPr lang="en-US" dirty="0"/>
              <a:t> – Ideal for salads and creamy sauces.</a:t>
            </a:r>
          </a:p>
          <a:p>
            <a:pPr marL="0" indent="0">
              <a:buNone/>
            </a:pPr>
            <a:r>
              <a:rPr lang="en-US" b="1" dirty="0"/>
              <a:t>Uses of Pasta:</a:t>
            </a:r>
          </a:p>
          <a:p>
            <a:r>
              <a:rPr lang="en-US" dirty="0"/>
              <a:t>Cooked with sauces (tomato, Alfredo, pesto) for main dishes.</a:t>
            </a:r>
          </a:p>
          <a:p>
            <a:r>
              <a:rPr lang="en-US" dirty="0"/>
              <a:t>Used in pasta salads, soups, and casseroles.</a:t>
            </a:r>
          </a:p>
          <a:p>
            <a:r>
              <a:rPr lang="en-US" dirty="0"/>
              <a:t>Baked pasta dishes like lasagna and macaroni cheese.</a:t>
            </a:r>
          </a:p>
          <a:p>
            <a:pPr marL="0" indent="0">
              <a:buNone/>
            </a:pPr>
            <a:br>
              <a:rPr lang="en-US" dirty="0"/>
            </a:br>
            <a:endParaRPr lang="en-US" dirty="0"/>
          </a:p>
          <a:p>
            <a:endParaRPr lang="en-IN" dirty="0"/>
          </a:p>
        </p:txBody>
      </p:sp>
      <p:sp>
        <p:nvSpPr>
          <p:cNvPr id="5" name="TextBox 4">
            <a:extLst>
              <a:ext uri="{FF2B5EF4-FFF2-40B4-BE49-F238E27FC236}">
                <a16:creationId xmlns:a16="http://schemas.microsoft.com/office/drawing/2014/main" id="{07D25902-E2E9-B855-F12B-6057216D97E6}"/>
              </a:ext>
            </a:extLst>
          </p:cNvPr>
          <p:cNvSpPr txBox="1"/>
          <p:nvPr/>
        </p:nvSpPr>
        <p:spPr>
          <a:xfrm>
            <a:off x="4572000" y="1039298"/>
            <a:ext cx="4580466" cy="369332"/>
          </a:xfrm>
          <a:prstGeom prst="rect">
            <a:avLst/>
          </a:prstGeom>
          <a:noFill/>
        </p:spPr>
        <p:txBody>
          <a:bodyPr wrap="square">
            <a:spAutoFit/>
          </a:bodyPr>
          <a:lstStyle/>
          <a:p>
            <a:r>
              <a:rPr lang="en-US" b="1" dirty="0">
                <a:solidFill>
                  <a:srgbClr val="FF0000"/>
                </a:solidFill>
              </a:rPr>
              <a:t>Versatile Staples for Global Cuisines</a:t>
            </a:r>
            <a:endParaRPr lang="en-IN" dirty="0">
              <a:solidFill>
                <a:srgbClr val="FF0000"/>
              </a:solidFill>
            </a:endParaRPr>
          </a:p>
        </p:txBody>
      </p:sp>
      <p:sp>
        <p:nvSpPr>
          <p:cNvPr id="7" name="TextBox 6">
            <a:extLst>
              <a:ext uri="{FF2B5EF4-FFF2-40B4-BE49-F238E27FC236}">
                <a16:creationId xmlns:a16="http://schemas.microsoft.com/office/drawing/2014/main" id="{CB17C214-8817-CFAB-6B05-9D5FA17E635B}"/>
              </a:ext>
            </a:extLst>
          </p:cNvPr>
          <p:cNvSpPr txBox="1"/>
          <p:nvPr/>
        </p:nvSpPr>
        <p:spPr>
          <a:xfrm>
            <a:off x="179512" y="5904320"/>
            <a:ext cx="8229599" cy="923330"/>
          </a:xfrm>
          <a:prstGeom prst="rect">
            <a:avLst/>
          </a:prstGeom>
          <a:noFill/>
        </p:spPr>
        <p:txBody>
          <a:bodyPr wrap="square">
            <a:spAutoFit/>
          </a:bodyPr>
          <a:lstStyle/>
          <a:p>
            <a:pPr marL="0" indent="0">
              <a:buNone/>
            </a:pPr>
            <a:r>
              <a:rPr lang="en-US" b="1" dirty="0"/>
              <a:t>Health Considerations:</a:t>
            </a:r>
          </a:p>
          <a:p>
            <a:r>
              <a:rPr lang="en-US" dirty="0"/>
              <a:t>Whole wheat or multigrain pasta is healthier due to higher fiber content.</a:t>
            </a:r>
          </a:p>
          <a:p>
            <a:r>
              <a:rPr lang="en-US" dirty="0"/>
              <a:t>Gluten-free pasta options are available for those with dietary restrictions.</a:t>
            </a:r>
          </a:p>
        </p:txBody>
      </p:sp>
      <p:sp>
        <p:nvSpPr>
          <p:cNvPr id="9" name="TextBox 8">
            <a:extLst>
              <a:ext uri="{FF2B5EF4-FFF2-40B4-BE49-F238E27FC236}">
                <a16:creationId xmlns:a16="http://schemas.microsoft.com/office/drawing/2014/main" id="{F2C8C9EC-185B-D45A-907E-75A83517BE9D}"/>
              </a:ext>
            </a:extLst>
          </p:cNvPr>
          <p:cNvSpPr txBox="1"/>
          <p:nvPr/>
        </p:nvSpPr>
        <p:spPr>
          <a:xfrm>
            <a:off x="457202" y="1416422"/>
            <a:ext cx="8439636" cy="923330"/>
          </a:xfrm>
          <a:prstGeom prst="rect">
            <a:avLst/>
          </a:prstGeom>
          <a:noFill/>
        </p:spPr>
        <p:txBody>
          <a:bodyPr wrap="square">
            <a:spAutoFit/>
          </a:bodyPr>
          <a:lstStyle/>
          <a:p>
            <a:pPr marL="0" indent="0">
              <a:buNone/>
            </a:pPr>
            <a:r>
              <a:rPr lang="en-US" dirty="0"/>
              <a:t>Pasta and noodles are popular staple foods made from wheat, rice, or other grains. They come in various shapes, sizes, and textures, making them versatile for different culinary styles.</a:t>
            </a:r>
          </a:p>
        </p:txBody>
      </p:sp>
      <p:sp>
        <p:nvSpPr>
          <p:cNvPr id="10" name="Title 1">
            <a:extLst>
              <a:ext uri="{FF2B5EF4-FFF2-40B4-BE49-F238E27FC236}">
                <a16:creationId xmlns:a16="http://schemas.microsoft.com/office/drawing/2014/main" id="{90F04EE7-186A-E037-2893-D1334AAC01A5}"/>
              </a:ext>
            </a:extLst>
          </p:cNvPr>
          <p:cNvSpPr txBox="1">
            <a:spLocks/>
          </p:cNvSpPr>
          <p:nvPr/>
        </p:nvSpPr>
        <p:spPr>
          <a:xfrm>
            <a:off x="220251" y="2253302"/>
            <a:ext cx="8229600" cy="497599"/>
          </a:xfrm>
          <a:prstGeom prst="rect">
            <a:avLst/>
          </a:prstGeom>
        </p:spPr>
        <p:txBody>
          <a:bodyPr vert="horz" lIns="0" rIns="0" bIns="0" anchor="b">
            <a:normAutofit fontScale="97500" lnSpcReduction="100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sz="3200" b="1" dirty="0"/>
              <a:t>1. Pasta</a:t>
            </a:r>
            <a:endParaRPr lang="en-IN" sz="3200" dirty="0"/>
          </a:p>
        </p:txBody>
      </p:sp>
      <p:pic>
        <p:nvPicPr>
          <p:cNvPr id="11" name="Picture 10">
            <a:extLst>
              <a:ext uri="{FF2B5EF4-FFF2-40B4-BE49-F238E27FC236}">
                <a16:creationId xmlns:a16="http://schemas.microsoft.com/office/drawing/2014/main" id="{D243AA03-60B6-C32D-1787-E9CF08EB65B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54929" y="4394045"/>
            <a:ext cx="2739978" cy="1826652"/>
          </a:xfrm>
          <a:prstGeom prst="rect">
            <a:avLst/>
          </a:prstGeom>
        </p:spPr>
      </p:pic>
    </p:spTree>
    <p:extLst>
      <p:ext uri="{BB962C8B-B14F-4D97-AF65-F5344CB8AC3E}">
        <p14:creationId xmlns:p14="http://schemas.microsoft.com/office/powerpoint/2010/main" val="4122882542"/>
      </p:ext>
    </p:extLst>
  </p:cSld>
  <p:clrMapOvr>
    <a:masterClrMapping/>
  </p:clrMapOvr>
  <p:transition spd="med">
    <p:pull/>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2. Noodles</a:t>
            </a:r>
            <a:br>
              <a:rPr lang="en-US" b="1" dirty="0"/>
            </a:br>
            <a:endParaRPr lang="en-IN" dirty="0"/>
          </a:p>
        </p:txBody>
      </p:sp>
      <p:sp>
        <p:nvSpPr>
          <p:cNvPr id="3" name="Content Placeholder 2"/>
          <p:cNvSpPr>
            <a:spLocks noGrp="1"/>
          </p:cNvSpPr>
          <p:nvPr>
            <p:ph idx="1"/>
          </p:nvPr>
        </p:nvSpPr>
        <p:spPr>
          <a:xfrm>
            <a:off x="170508" y="1756659"/>
            <a:ext cx="8229600" cy="4389120"/>
          </a:xfrm>
        </p:spPr>
        <p:txBody>
          <a:bodyPr>
            <a:normAutofit fontScale="92500" lnSpcReduction="20000"/>
          </a:bodyPr>
          <a:lstStyle/>
          <a:p>
            <a:pPr marL="0" indent="0">
              <a:buNone/>
            </a:pPr>
            <a:endParaRPr lang="en-US" b="1" dirty="0"/>
          </a:p>
          <a:p>
            <a:pPr marL="0" indent="0">
              <a:buNone/>
            </a:pPr>
            <a:r>
              <a:rPr lang="en-US" sz="2100" b="1" u="sng" dirty="0"/>
              <a:t>Types of Noodles:</a:t>
            </a:r>
          </a:p>
          <a:p>
            <a:r>
              <a:rPr lang="en-US" sz="2100" b="1" dirty="0"/>
              <a:t>Egg Noodles</a:t>
            </a:r>
            <a:r>
              <a:rPr lang="en-US" sz="2100" dirty="0"/>
              <a:t> – Soft and chewy, used in stir-fries and soups.</a:t>
            </a:r>
          </a:p>
          <a:p>
            <a:r>
              <a:rPr lang="en-US" sz="2100" b="1" dirty="0"/>
              <a:t>Rice Noodles</a:t>
            </a:r>
            <a:r>
              <a:rPr lang="en-US" sz="2100" dirty="0"/>
              <a:t> – Gluten-free, light, and commonly used in Thai and Vietnamese dishes.</a:t>
            </a:r>
          </a:p>
          <a:p>
            <a:r>
              <a:rPr lang="en-US" sz="2100" b="1" dirty="0"/>
              <a:t>Instant Noodles</a:t>
            </a:r>
            <a:r>
              <a:rPr lang="en-US" sz="2100" dirty="0"/>
              <a:t> – Quick-cooking, popular for fast meals.</a:t>
            </a:r>
          </a:p>
          <a:p>
            <a:r>
              <a:rPr lang="en-US" sz="2100" b="1" dirty="0"/>
              <a:t>Soba Noodles</a:t>
            </a:r>
            <a:r>
              <a:rPr lang="en-US" sz="2100" dirty="0"/>
              <a:t> – Made from buckwheat, rich in fiber and protein.</a:t>
            </a:r>
          </a:p>
          <a:p>
            <a:r>
              <a:rPr lang="en-US" sz="2100" b="1" dirty="0" err="1"/>
              <a:t>Udon</a:t>
            </a:r>
            <a:r>
              <a:rPr lang="en-US" sz="2100" b="1" dirty="0"/>
              <a:t> Noodles</a:t>
            </a:r>
            <a:r>
              <a:rPr lang="en-US" sz="2100" dirty="0"/>
              <a:t> – Thick and chewy, commonly used in Japanese dishes.</a:t>
            </a:r>
          </a:p>
          <a:p>
            <a:r>
              <a:rPr lang="en-US" sz="2100" b="1" dirty="0"/>
              <a:t>Ramen Noodles</a:t>
            </a:r>
            <a:r>
              <a:rPr lang="en-US" sz="2100" dirty="0"/>
              <a:t> – Used in ramen soup with broth and toppings.</a:t>
            </a:r>
          </a:p>
          <a:p>
            <a:pPr marL="0" indent="0">
              <a:buNone/>
            </a:pPr>
            <a:endParaRPr lang="en-US" sz="2100" b="1" dirty="0"/>
          </a:p>
          <a:p>
            <a:pPr marL="0" indent="0">
              <a:buNone/>
            </a:pPr>
            <a:r>
              <a:rPr lang="en-US" sz="1900" b="1" u="sng" dirty="0"/>
              <a:t>Uses of Noodles:</a:t>
            </a:r>
          </a:p>
          <a:p>
            <a:r>
              <a:rPr lang="en-US" sz="1900" dirty="0"/>
              <a:t>Stir-fried with vegetables, sauces, and meats.</a:t>
            </a:r>
          </a:p>
          <a:p>
            <a:r>
              <a:rPr lang="en-US" sz="1900" dirty="0"/>
              <a:t>Used in soups, broths, and noodle bowls.</a:t>
            </a:r>
          </a:p>
          <a:p>
            <a:r>
              <a:rPr lang="en-US" sz="1900" dirty="0"/>
              <a:t>Cold noodle salads with soy-based dressings.</a:t>
            </a:r>
          </a:p>
        </p:txBody>
      </p:sp>
      <p:pic>
        <p:nvPicPr>
          <p:cNvPr id="10" name="Picture 9">
            <a:extLst>
              <a:ext uri="{FF2B5EF4-FFF2-40B4-BE49-F238E27FC236}">
                <a16:creationId xmlns:a16="http://schemas.microsoft.com/office/drawing/2014/main" id="{D534A48C-2C98-8E3B-5B6A-81B3C1F86AE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68144" y="4447323"/>
            <a:ext cx="3024336" cy="1681499"/>
          </a:xfrm>
          <a:prstGeom prst="rect">
            <a:avLst/>
          </a:prstGeom>
        </p:spPr>
      </p:pic>
      <p:pic>
        <p:nvPicPr>
          <p:cNvPr id="15" name="Picture 14">
            <a:extLst>
              <a:ext uri="{FF2B5EF4-FFF2-40B4-BE49-F238E27FC236}">
                <a16:creationId xmlns:a16="http://schemas.microsoft.com/office/drawing/2014/main" id="{D5AE3393-4B25-FBDD-BCAA-80DF179F2E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6128822"/>
            <a:ext cx="9036496" cy="729177"/>
          </a:xfrm>
          <a:prstGeom prst="rect">
            <a:avLst/>
          </a:prstGeom>
        </p:spPr>
      </p:pic>
      <p:sp>
        <p:nvSpPr>
          <p:cNvPr id="4" name="TextBox 3">
            <a:extLst>
              <a:ext uri="{FF2B5EF4-FFF2-40B4-BE49-F238E27FC236}">
                <a16:creationId xmlns:a16="http://schemas.microsoft.com/office/drawing/2014/main" id="{FB9F3123-9E46-A45D-BD3A-0D7F589E16C6}"/>
              </a:ext>
            </a:extLst>
          </p:cNvPr>
          <p:cNvSpPr txBox="1"/>
          <p:nvPr/>
        </p:nvSpPr>
        <p:spPr>
          <a:xfrm>
            <a:off x="151260" y="6063326"/>
            <a:ext cx="7301060" cy="830997"/>
          </a:xfrm>
          <a:prstGeom prst="rect">
            <a:avLst/>
          </a:prstGeom>
          <a:noFill/>
        </p:spPr>
        <p:txBody>
          <a:bodyPr wrap="square">
            <a:spAutoFit/>
          </a:bodyPr>
          <a:lstStyle/>
          <a:p>
            <a:pPr marL="0" indent="0">
              <a:buNone/>
            </a:pPr>
            <a:r>
              <a:rPr lang="en-US" sz="1600" b="1" dirty="0"/>
              <a:t>Health Considerations:</a:t>
            </a:r>
          </a:p>
          <a:p>
            <a:r>
              <a:rPr lang="en-US" sz="1600" dirty="0"/>
              <a:t>Whole grain or rice noodles are healthier than refined flour noodles.</a:t>
            </a:r>
          </a:p>
          <a:p>
            <a:r>
              <a:rPr lang="en-US" sz="1600" dirty="0"/>
              <a:t>Instant noodles are convenient but may contain high sodium and preservatives</a:t>
            </a:r>
          </a:p>
        </p:txBody>
      </p:sp>
      <p:sp>
        <p:nvSpPr>
          <p:cNvPr id="7" name="TextBox 6">
            <a:extLst>
              <a:ext uri="{FF2B5EF4-FFF2-40B4-BE49-F238E27FC236}">
                <a16:creationId xmlns:a16="http://schemas.microsoft.com/office/drawing/2014/main" id="{2638AC0F-A433-E288-9793-42173984BDEA}"/>
              </a:ext>
            </a:extLst>
          </p:cNvPr>
          <p:cNvSpPr txBox="1"/>
          <p:nvPr/>
        </p:nvSpPr>
        <p:spPr>
          <a:xfrm>
            <a:off x="160801" y="1055856"/>
            <a:ext cx="8411037" cy="923330"/>
          </a:xfrm>
          <a:prstGeom prst="rect">
            <a:avLst/>
          </a:prstGeom>
          <a:noFill/>
        </p:spPr>
        <p:txBody>
          <a:bodyPr wrap="square">
            <a:spAutoFit/>
          </a:bodyPr>
          <a:lstStyle/>
          <a:p>
            <a:r>
              <a:rPr lang="en-US" dirty="0"/>
              <a:t>Noodles are thin, elongated strands of dough, often used in Asian cuisine. They can be made from wheat, rice, or other flours and are available in different textures and thicknesses.</a:t>
            </a:r>
          </a:p>
        </p:txBody>
      </p:sp>
    </p:spTree>
    <p:extLst>
      <p:ext uri="{BB962C8B-B14F-4D97-AF65-F5344CB8AC3E}">
        <p14:creationId xmlns:p14="http://schemas.microsoft.com/office/powerpoint/2010/main" val="3323701339"/>
      </p:ext>
    </p:extLst>
  </p:cSld>
  <p:clrMapOvr>
    <a:masterClrMapping/>
  </p:clrMapOvr>
  <p:transition spd="med">
    <p:pull/>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80662"/>
            <a:ext cx="8229600" cy="1048138"/>
          </a:xfrm>
        </p:spPr>
        <p:txBody>
          <a:bodyPr>
            <a:normAutofit fontScale="90000"/>
          </a:bodyPr>
          <a:lstStyle/>
          <a:p>
            <a:pPr algn="ctr"/>
            <a:r>
              <a:rPr lang="en-US" b="1" dirty="0"/>
              <a:t>20. </a:t>
            </a:r>
            <a:r>
              <a:rPr lang="en-IN" b="1" dirty="0"/>
              <a:t>Sweets</a:t>
            </a:r>
            <a:br>
              <a:rPr lang="en-IN" b="1" dirty="0"/>
            </a:br>
            <a:endParaRPr lang="en-IN" b="1" dirty="0"/>
          </a:p>
        </p:txBody>
      </p:sp>
      <p:sp>
        <p:nvSpPr>
          <p:cNvPr id="3" name="Content Placeholder 2"/>
          <p:cNvSpPr>
            <a:spLocks noGrp="1"/>
          </p:cNvSpPr>
          <p:nvPr>
            <p:ph idx="1"/>
          </p:nvPr>
        </p:nvSpPr>
        <p:spPr>
          <a:xfrm>
            <a:off x="129233" y="2356407"/>
            <a:ext cx="8229600" cy="4389120"/>
          </a:xfrm>
        </p:spPr>
        <p:txBody>
          <a:bodyPr>
            <a:noAutofit/>
          </a:bodyPr>
          <a:lstStyle/>
          <a:p>
            <a:pPr marL="0" indent="0">
              <a:buNone/>
            </a:pPr>
            <a:r>
              <a:rPr lang="en-IN" sz="1400" b="1" dirty="0"/>
              <a:t>1. Traditional Indian Sweets (</a:t>
            </a:r>
            <a:r>
              <a:rPr lang="en-IN" sz="1400" b="1" dirty="0" err="1"/>
              <a:t>Mithai</a:t>
            </a:r>
            <a:r>
              <a:rPr lang="en-IN" sz="1400" b="1" dirty="0"/>
              <a:t>)</a:t>
            </a:r>
          </a:p>
          <a:p>
            <a:r>
              <a:rPr lang="en-IN" sz="1400" b="1" dirty="0" err="1"/>
              <a:t>Gulab</a:t>
            </a:r>
            <a:r>
              <a:rPr lang="en-IN" sz="1400" b="1" dirty="0"/>
              <a:t> </a:t>
            </a:r>
            <a:r>
              <a:rPr lang="en-IN" sz="1400" b="1" dirty="0" err="1"/>
              <a:t>Jamun</a:t>
            </a:r>
            <a:r>
              <a:rPr lang="en-IN" sz="1400" dirty="0"/>
              <a:t> – Soft, deep-fried milk-based balls soaked in sugar syrup.</a:t>
            </a:r>
          </a:p>
          <a:p>
            <a:r>
              <a:rPr lang="en-IN" sz="1400" b="1" dirty="0" err="1"/>
              <a:t>Rasgulla</a:t>
            </a:r>
            <a:r>
              <a:rPr lang="en-IN" sz="1400" dirty="0"/>
              <a:t> – Spongy, syrupy cheese dumplings made from </a:t>
            </a:r>
            <a:r>
              <a:rPr lang="en-IN" sz="1400" dirty="0" err="1"/>
              <a:t>chhena</a:t>
            </a:r>
            <a:r>
              <a:rPr lang="en-IN" sz="1400" dirty="0"/>
              <a:t> (paneer).</a:t>
            </a:r>
          </a:p>
          <a:p>
            <a:r>
              <a:rPr lang="en-IN" sz="1400" b="1" dirty="0" err="1"/>
              <a:t>Laddu</a:t>
            </a:r>
            <a:r>
              <a:rPr lang="en-IN" sz="1400" b="1" dirty="0"/>
              <a:t> (</a:t>
            </a:r>
            <a:r>
              <a:rPr lang="en-IN" sz="1400" b="1" dirty="0" err="1"/>
              <a:t>Ladoo</a:t>
            </a:r>
            <a:r>
              <a:rPr lang="en-IN" sz="1400" b="1" dirty="0"/>
              <a:t>)</a:t>
            </a:r>
            <a:r>
              <a:rPr lang="en-IN" sz="1400" dirty="0"/>
              <a:t> – Round sweets made from flour, ghee, and sugar.</a:t>
            </a:r>
          </a:p>
          <a:p>
            <a:r>
              <a:rPr lang="en-IN" sz="1400" b="1" dirty="0"/>
              <a:t>Jalebi</a:t>
            </a:r>
            <a:r>
              <a:rPr lang="en-IN" sz="1400" dirty="0"/>
              <a:t> – Crispy, deep-fried spirals soaked in sugar syrup.</a:t>
            </a:r>
          </a:p>
          <a:p>
            <a:r>
              <a:rPr lang="en-IN" sz="1400" b="1" dirty="0"/>
              <a:t>Barfi</a:t>
            </a:r>
            <a:r>
              <a:rPr lang="en-IN" sz="1400" dirty="0"/>
              <a:t> – Fudge-like sweet made from milk solids, sugar, and nuts.</a:t>
            </a:r>
          </a:p>
          <a:p>
            <a:r>
              <a:rPr lang="en-IN" sz="1400" b="1" dirty="0" err="1"/>
              <a:t>Kaju</a:t>
            </a:r>
            <a:r>
              <a:rPr lang="en-IN" sz="1400" b="1" dirty="0"/>
              <a:t> </a:t>
            </a:r>
            <a:r>
              <a:rPr lang="en-IN" sz="1400" b="1" dirty="0" err="1"/>
              <a:t>Katli</a:t>
            </a:r>
            <a:r>
              <a:rPr lang="en-IN" sz="1400" dirty="0"/>
              <a:t> – Cashew-based diamond-shaped sweet, rich and creamy.</a:t>
            </a:r>
          </a:p>
          <a:p>
            <a:r>
              <a:rPr lang="en-IN" sz="1400" b="1" dirty="0" err="1"/>
              <a:t>Peda</a:t>
            </a:r>
            <a:r>
              <a:rPr lang="en-IN" sz="1400" dirty="0"/>
              <a:t> – Sweetened condensed milk fudge, often </a:t>
            </a:r>
            <a:r>
              <a:rPr lang="en-IN" sz="1400" dirty="0" err="1"/>
              <a:t>flavored</a:t>
            </a:r>
            <a:r>
              <a:rPr lang="en-IN" sz="1400" dirty="0"/>
              <a:t> with saffron or cardamom.</a:t>
            </a:r>
          </a:p>
          <a:p>
            <a:r>
              <a:rPr lang="en-IN" sz="1400" b="1" dirty="0"/>
              <a:t>Mysore Pak</a:t>
            </a:r>
            <a:r>
              <a:rPr lang="en-IN" sz="1400" dirty="0"/>
              <a:t> – A rich, gram flour-based sweet with a buttery texture.</a:t>
            </a:r>
          </a:p>
          <a:p>
            <a:pPr marL="0" indent="0">
              <a:buNone/>
            </a:pPr>
            <a:endParaRPr lang="en-IN" sz="1400" b="1" dirty="0"/>
          </a:p>
          <a:p>
            <a:pPr marL="0" indent="0">
              <a:buNone/>
            </a:pPr>
            <a:r>
              <a:rPr lang="en-IN" sz="1400" b="1" dirty="0"/>
              <a:t>2. Western &amp; Modern Sweets</a:t>
            </a:r>
          </a:p>
          <a:p>
            <a:r>
              <a:rPr lang="en-IN" sz="1400" b="1" dirty="0"/>
              <a:t>Cakes &amp; Pastries</a:t>
            </a:r>
            <a:r>
              <a:rPr lang="en-IN" sz="1400" dirty="0"/>
              <a:t> – Soft, baked desserts made with flour, eggs, sugar, and </a:t>
            </a:r>
            <a:r>
              <a:rPr lang="en-IN" sz="1400" dirty="0" err="1"/>
              <a:t>flavors</a:t>
            </a:r>
            <a:r>
              <a:rPr lang="en-IN" sz="1400" dirty="0"/>
              <a:t>.</a:t>
            </a:r>
          </a:p>
          <a:p>
            <a:r>
              <a:rPr lang="en-IN" sz="1400" b="1" dirty="0"/>
              <a:t>Chocolate &amp; Truffles</a:t>
            </a:r>
            <a:r>
              <a:rPr lang="en-IN" sz="1400" dirty="0"/>
              <a:t> – Cocoa-based confections, available in milk, dark, and white varieties.</a:t>
            </a:r>
          </a:p>
          <a:p>
            <a:r>
              <a:rPr lang="en-IN" sz="1400" b="1" dirty="0"/>
              <a:t>Cookies &amp; Biscuits</a:t>
            </a:r>
            <a:r>
              <a:rPr lang="en-IN" sz="1400" dirty="0"/>
              <a:t> – Baked sweet treats, crunchy or chewy in texture.</a:t>
            </a:r>
          </a:p>
          <a:p>
            <a:r>
              <a:rPr lang="en-IN" sz="1400" b="1" dirty="0"/>
              <a:t>Puddings &amp; Mousses</a:t>
            </a:r>
            <a:r>
              <a:rPr lang="en-IN" sz="1400" dirty="0"/>
              <a:t> – Creamy, smooth, and </a:t>
            </a:r>
            <a:r>
              <a:rPr lang="en-IN" sz="1400" dirty="0" err="1"/>
              <a:t>flavorful</a:t>
            </a:r>
            <a:r>
              <a:rPr lang="en-IN" sz="1400" dirty="0"/>
              <a:t> desserts.</a:t>
            </a:r>
          </a:p>
          <a:p>
            <a:r>
              <a:rPr lang="en-IN" sz="1400" b="1" dirty="0"/>
              <a:t>Donuts</a:t>
            </a:r>
            <a:r>
              <a:rPr lang="en-IN" sz="1400" dirty="0"/>
              <a:t> – Fried or baked ring-shaped sweets, topped with glaze or sugar.</a:t>
            </a:r>
          </a:p>
          <a:p>
            <a:r>
              <a:rPr lang="en-IN" sz="1400" b="1" dirty="0"/>
              <a:t>Marshmallows</a:t>
            </a:r>
            <a:r>
              <a:rPr lang="en-IN" sz="1400" dirty="0"/>
              <a:t> – Soft, fluffy, and often used in confectionery.</a:t>
            </a:r>
          </a:p>
        </p:txBody>
      </p:sp>
      <p:sp>
        <p:nvSpPr>
          <p:cNvPr id="5" name="TextBox 4">
            <a:extLst>
              <a:ext uri="{FF2B5EF4-FFF2-40B4-BE49-F238E27FC236}">
                <a16:creationId xmlns:a16="http://schemas.microsoft.com/office/drawing/2014/main" id="{F85FCDEB-A303-19C4-B112-316E57B32725}"/>
              </a:ext>
            </a:extLst>
          </p:cNvPr>
          <p:cNvSpPr txBox="1"/>
          <p:nvPr/>
        </p:nvSpPr>
        <p:spPr>
          <a:xfrm>
            <a:off x="4638981" y="845063"/>
            <a:ext cx="4580466" cy="369332"/>
          </a:xfrm>
          <a:prstGeom prst="rect">
            <a:avLst/>
          </a:prstGeom>
          <a:noFill/>
        </p:spPr>
        <p:txBody>
          <a:bodyPr wrap="square">
            <a:spAutoFit/>
          </a:bodyPr>
          <a:lstStyle/>
          <a:p>
            <a:r>
              <a:rPr lang="en-IN" b="1" dirty="0">
                <a:solidFill>
                  <a:srgbClr val="FF0000"/>
                </a:solidFill>
              </a:rPr>
              <a:t>A Delightful Treat for Every Occasion</a:t>
            </a:r>
            <a:endParaRPr lang="en-IN" dirty="0">
              <a:solidFill>
                <a:srgbClr val="FF0000"/>
              </a:solidFill>
            </a:endParaRPr>
          </a:p>
        </p:txBody>
      </p:sp>
      <p:sp>
        <p:nvSpPr>
          <p:cNvPr id="7" name="TextBox 6">
            <a:extLst>
              <a:ext uri="{FF2B5EF4-FFF2-40B4-BE49-F238E27FC236}">
                <a16:creationId xmlns:a16="http://schemas.microsoft.com/office/drawing/2014/main" id="{22E87B0F-92F9-86C5-4335-D533744FBD1B}"/>
              </a:ext>
            </a:extLst>
          </p:cNvPr>
          <p:cNvSpPr txBox="1"/>
          <p:nvPr/>
        </p:nvSpPr>
        <p:spPr>
          <a:xfrm>
            <a:off x="195452" y="1139070"/>
            <a:ext cx="9039935" cy="923330"/>
          </a:xfrm>
          <a:prstGeom prst="rect">
            <a:avLst/>
          </a:prstGeom>
          <a:noFill/>
        </p:spPr>
        <p:txBody>
          <a:bodyPr wrap="square">
            <a:spAutoFit/>
          </a:bodyPr>
          <a:lstStyle/>
          <a:p>
            <a:pPr marL="0" indent="0">
              <a:buNone/>
            </a:pPr>
            <a:r>
              <a:rPr lang="en-IN" dirty="0"/>
              <a:t>Sweets are an essential part of global cuisines, enjoyed during festivals, celebrations, and special occasions. They come in a variety of textures, Flavors, and ingredients, ranging from traditional handcrafted delicacies to modern confections.</a:t>
            </a:r>
          </a:p>
        </p:txBody>
      </p:sp>
      <p:pic>
        <p:nvPicPr>
          <p:cNvPr id="9" name="Picture 8">
            <a:extLst>
              <a:ext uri="{FF2B5EF4-FFF2-40B4-BE49-F238E27FC236}">
                <a16:creationId xmlns:a16="http://schemas.microsoft.com/office/drawing/2014/main" id="{E9E90DE4-3612-C517-0859-1786B4B52E4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48839" y="1739019"/>
            <a:ext cx="2465928" cy="2465928"/>
          </a:xfrm>
          <a:prstGeom prst="rect">
            <a:avLst/>
          </a:prstGeom>
        </p:spPr>
      </p:pic>
      <p:sp>
        <p:nvSpPr>
          <p:cNvPr id="6" name="TextBox 5">
            <a:extLst>
              <a:ext uri="{FF2B5EF4-FFF2-40B4-BE49-F238E27FC236}">
                <a16:creationId xmlns:a16="http://schemas.microsoft.com/office/drawing/2014/main" id="{9ADE1E18-C5E4-1A24-2E4B-93AB4A6654E1}"/>
              </a:ext>
            </a:extLst>
          </p:cNvPr>
          <p:cNvSpPr txBox="1"/>
          <p:nvPr/>
        </p:nvSpPr>
        <p:spPr>
          <a:xfrm>
            <a:off x="129233" y="1987153"/>
            <a:ext cx="4618566" cy="400110"/>
          </a:xfrm>
          <a:prstGeom prst="rect">
            <a:avLst/>
          </a:prstGeom>
          <a:noFill/>
        </p:spPr>
        <p:txBody>
          <a:bodyPr wrap="square">
            <a:spAutoFit/>
          </a:bodyPr>
          <a:lstStyle/>
          <a:p>
            <a:r>
              <a:rPr lang="en-IN" sz="2000" b="1" u="sng" dirty="0"/>
              <a:t>Types of Sweets:</a:t>
            </a:r>
            <a:endParaRPr lang="en-IN" sz="2000" u="sng" dirty="0"/>
          </a:p>
        </p:txBody>
      </p:sp>
    </p:spTree>
    <p:extLst>
      <p:ext uri="{BB962C8B-B14F-4D97-AF65-F5344CB8AC3E}">
        <p14:creationId xmlns:p14="http://schemas.microsoft.com/office/powerpoint/2010/main" val="137093284"/>
      </p:ext>
    </p:extLst>
  </p:cSld>
  <p:clrMapOvr>
    <a:masterClrMapping/>
  </p:clrMapOvr>
  <p:transition spd="med">
    <p:pull/>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686272"/>
            <a:ext cx="8229600" cy="1143000"/>
          </a:xfrm>
        </p:spPr>
        <p:txBody>
          <a:bodyPr>
            <a:normAutofit fontScale="90000"/>
          </a:bodyPr>
          <a:lstStyle/>
          <a:p>
            <a:r>
              <a:rPr lang="en-IN" b="1" dirty="0"/>
              <a:t>Dry Sweets</a:t>
            </a:r>
            <a:br>
              <a:rPr lang="en-IN" b="1" dirty="0"/>
            </a:br>
            <a:endParaRPr lang="en-IN" dirty="0"/>
          </a:p>
        </p:txBody>
      </p:sp>
      <p:sp>
        <p:nvSpPr>
          <p:cNvPr id="3" name="Content Placeholder 2"/>
          <p:cNvSpPr>
            <a:spLocks noGrp="1"/>
          </p:cNvSpPr>
          <p:nvPr>
            <p:ph idx="1"/>
          </p:nvPr>
        </p:nvSpPr>
        <p:spPr>
          <a:xfrm>
            <a:off x="284521" y="1257772"/>
            <a:ext cx="8229600" cy="4389120"/>
          </a:xfrm>
        </p:spPr>
        <p:txBody>
          <a:bodyPr>
            <a:normAutofit fontScale="62500" lnSpcReduction="20000"/>
          </a:bodyPr>
          <a:lstStyle/>
          <a:p>
            <a:pPr marL="0" indent="0">
              <a:buNone/>
            </a:pPr>
            <a:r>
              <a:rPr lang="en-IN" b="1" dirty="0"/>
              <a:t>Dry Fruit </a:t>
            </a:r>
            <a:r>
              <a:rPr lang="en-IN" b="1" dirty="0" err="1"/>
              <a:t>Halwa</a:t>
            </a:r>
            <a:r>
              <a:rPr lang="en-IN" dirty="0"/>
              <a:t> – Rich sweet made from nuts, ghee, and sugar.</a:t>
            </a:r>
          </a:p>
          <a:p>
            <a:r>
              <a:rPr lang="en-IN" b="1" dirty="0" err="1"/>
              <a:t>Til</a:t>
            </a:r>
            <a:r>
              <a:rPr lang="en-IN" b="1" dirty="0"/>
              <a:t> </a:t>
            </a:r>
            <a:r>
              <a:rPr lang="en-IN" b="1" dirty="0" err="1"/>
              <a:t>Ladoo</a:t>
            </a:r>
            <a:r>
              <a:rPr lang="en-IN" b="1" dirty="0"/>
              <a:t> (Sesame Sweet Balls)</a:t>
            </a:r>
            <a:r>
              <a:rPr lang="en-IN" dirty="0"/>
              <a:t> – Nutritious </a:t>
            </a:r>
            <a:r>
              <a:rPr lang="en-IN" dirty="0" err="1"/>
              <a:t>laddus</a:t>
            </a:r>
            <a:r>
              <a:rPr lang="en-IN" dirty="0"/>
              <a:t> made from sesame seeds and </a:t>
            </a:r>
            <a:r>
              <a:rPr lang="en-IN" dirty="0" err="1"/>
              <a:t>jaggery</a:t>
            </a:r>
            <a:r>
              <a:rPr lang="en-IN" dirty="0"/>
              <a:t>.</a:t>
            </a:r>
          </a:p>
          <a:p>
            <a:r>
              <a:rPr lang="en-IN" b="1" dirty="0" err="1"/>
              <a:t>Chikki</a:t>
            </a:r>
            <a:r>
              <a:rPr lang="en-IN" b="1" dirty="0"/>
              <a:t> (Peanut &amp; </a:t>
            </a:r>
            <a:r>
              <a:rPr lang="en-IN" b="1" dirty="0" err="1"/>
              <a:t>Jaggery</a:t>
            </a:r>
            <a:r>
              <a:rPr lang="en-IN" b="1" dirty="0"/>
              <a:t> Brittle)</a:t>
            </a:r>
            <a:r>
              <a:rPr lang="en-IN" dirty="0"/>
              <a:t> – Crunchy, energy-packed traditional sweet.</a:t>
            </a:r>
          </a:p>
          <a:p>
            <a:endParaRPr lang="en-IN" dirty="0"/>
          </a:p>
          <a:p>
            <a:pPr marL="0" indent="0">
              <a:buNone/>
            </a:pPr>
            <a:r>
              <a:rPr lang="en-IN" b="1" dirty="0"/>
              <a:t>Uses of Sweets:</a:t>
            </a:r>
          </a:p>
          <a:p>
            <a:r>
              <a:rPr lang="en-IN" b="1" dirty="0"/>
              <a:t>Celebrations &amp; Festivals</a:t>
            </a:r>
            <a:r>
              <a:rPr lang="en-IN" dirty="0"/>
              <a:t> – Essential in weddings, religious ceremonies, and festive occasions.</a:t>
            </a:r>
          </a:p>
          <a:p>
            <a:r>
              <a:rPr lang="en-IN" b="1" dirty="0"/>
              <a:t>Desserts &amp; Snacks</a:t>
            </a:r>
            <a:r>
              <a:rPr lang="en-IN" dirty="0"/>
              <a:t> – Served after meals or as a sweet indulgence.</a:t>
            </a:r>
          </a:p>
          <a:p>
            <a:r>
              <a:rPr lang="en-IN" b="1" dirty="0"/>
              <a:t>Gifting &amp; Hospitality</a:t>
            </a:r>
            <a:r>
              <a:rPr lang="en-IN" dirty="0"/>
              <a:t> – Exchanged as gifts and offered to guests.</a:t>
            </a:r>
          </a:p>
          <a:p>
            <a:endParaRPr lang="en-IN" dirty="0"/>
          </a:p>
          <a:p>
            <a:pPr marL="0" indent="0">
              <a:buNone/>
            </a:pPr>
            <a:r>
              <a:rPr lang="en-IN" b="1" dirty="0"/>
              <a:t>Health Considerations:</a:t>
            </a:r>
          </a:p>
          <a:p>
            <a:r>
              <a:rPr lang="en-IN" b="1" dirty="0"/>
              <a:t>High in Sugar &amp; Calories</a:t>
            </a:r>
            <a:r>
              <a:rPr lang="en-IN" dirty="0"/>
              <a:t> – Excessive consumption may lead to health issues.</a:t>
            </a:r>
          </a:p>
          <a:p>
            <a:r>
              <a:rPr lang="en-IN" b="1" dirty="0"/>
              <a:t>Healthier Alternatives</a:t>
            </a:r>
            <a:r>
              <a:rPr lang="en-IN" dirty="0"/>
              <a:t> – Sugar-free, </a:t>
            </a:r>
            <a:r>
              <a:rPr lang="en-IN" dirty="0" err="1"/>
              <a:t>jaggery</a:t>
            </a:r>
            <a:r>
              <a:rPr lang="en-IN" dirty="0"/>
              <a:t>-based, or dry fruit sweets are available.</a:t>
            </a:r>
          </a:p>
          <a:p>
            <a:r>
              <a:rPr lang="en-IN" b="1" dirty="0"/>
              <a:t>Homemade vs. Processed Sweets</a:t>
            </a:r>
            <a:r>
              <a:rPr lang="en-IN" dirty="0"/>
              <a:t> – Freshly made sweets are often healthier than packaged options.</a:t>
            </a:r>
          </a:p>
          <a:p>
            <a:pPr marL="0" indent="0">
              <a:buNone/>
            </a:pPr>
            <a:endParaRPr lang="en-IN" dirty="0"/>
          </a:p>
          <a:p>
            <a:endParaRPr lang="en-IN" dirty="0"/>
          </a:p>
        </p:txBody>
      </p:sp>
      <p:pic>
        <p:nvPicPr>
          <p:cNvPr id="6" name="Picture 5">
            <a:extLst>
              <a:ext uri="{FF2B5EF4-FFF2-40B4-BE49-F238E27FC236}">
                <a16:creationId xmlns:a16="http://schemas.microsoft.com/office/drawing/2014/main" id="{5A03C2A3-E8B3-B40E-135F-98172FE883C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62134" y="4639830"/>
            <a:ext cx="2090534" cy="2090534"/>
          </a:xfrm>
          <a:prstGeom prst="rect">
            <a:avLst/>
          </a:prstGeom>
        </p:spPr>
      </p:pic>
      <p:pic>
        <p:nvPicPr>
          <p:cNvPr id="8" name="Picture 7">
            <a:extLst>
              <a:ext uri="{FF2B5EF4-FFF2-40B4-BE49-F238E27FC236}">
                <a16:creationId xmlns:a16="http://schemas.microsoft.com/office/drawing/2014/main" id="{5EABEB56-B593-157C-1D83-140A594F5C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64088" y="5541299"/>
            <a:ext cx="1783598" cy="1189065"/>
          </a:xfrm>
          <a:prstGeom prst="rect">
            <a:avLst/>
          </a:prstGeom>
        </p:spPr>
      </p:pic>
      <p:pic>
        <p:nvPicPr>
          <p:cNvPr id="9" name="Picture 8">
            <a:extLst>
              <a:ext uri="{FF2B5EF4-FFF2-40B4-BE49-F238E27FC236}">
                <a16:creationId xmlns:a16="http://schemas.microsoft.com/office/drawing/2014/main" id="{521D3CBB-DFFB-8292-EAA8-9DF0635EA8A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3980" y="5289696"/>
            <a:ext cx="4680520" cy="1143000"/>
          </a:xfrm>
          <a:prstGeom prst="rect">
            <a:avLst/>
          </a:prstGeom>
        </p:spPr>
      </p:pic>
      <p:sp>
        <p:nvSpPr>
          <p:cNvPr id="5" name="Rectangle 4">
            <a:extLst>
              <a:ext uri="{FF2B5EF4-FFF2-40B4-BE49-F238E27FC236}">
                <a16:creationId xmlns:a16="http://schemas.microsoft.com/office/drawing/2014/main" id="{98AA8537-64F4-179E-5325-C21701E20AD0}"/>
              </a:ext>
            </a:extLst>
          </p:cNvPr>
          <p:cNvSpPr/>
          <p:nvPr/>
        </p:nvSpPr>
        <p:spPr>
          <a:xfrm>
            <a:off x="402500" y="5399531"/>
            <a:ext cx="4572000" cy="923330"/>
          </a:xfrm>
          <a:prstGeom prst="rect">
            <a:avLst/>
          </a:prstGeom>
        </p:spPr>
        <p:txBody>
          <a:bodyPr>
            <a:spAutoFit/>
          </a:bodyPr>
          <a:lstStyle/>
          <a:p>
            <a:r>
              <a:rPr lang="en-IN" dirty="0"/>
              <a:t>Sweets are an integral part of life, bringing joy and sweetness to every moment, making them irresistible treats worldwide! </a:t>
            </a:r>
          </a:p>
        </p:txBody>
      </p:sp>
    </p:spTree>
    <p:extLst>
      <p:ext uri="{BB962C8B-B14F-4D97-AF65-F5344CB8AC3E}">
        <p14:creationId xmlns:p14="http://schemas.microsoft.com/office/powerpoint/2010/main" val="406144452"/>
      </p:ext>
    </p:extLst>
  </p:cSld>
  <p:clrMapOvr>
    <a:masterClrMapping/>
  </p:clrMapOvr>
  <p:transition spd="med">
    <p:pull/>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447" y="710516"/>
            <a:ext cx="8229600" cy="1143000"/>
          </a:xfrm>
        </p:spPr>
        <p:txBody>
          <a:bodyPr>
            <a:normAutofit fontScale="90000"/>
          </a:bodyPr>
          <a:lstStyle/>
          <a:p>
            <a:pPr algn="ctr"/>
            <a:r>
              <a:rPr lang="en-IN" b="1" dirty="0"/>
              <a:t>21. Snacks</a:t>
            </a:r>
            <a:br>
              <a:rPr lang="en-IN" b="1" dirty="0"/>
            </a:br>
            <a:endParaRPr lang="en-IN" dirty="0"/>
          </a:p>
        </p:txBody>
      </p:sp>
      <p:sp>
        <p:nvSpPr>
          <p:cNvPr id="3" name="Content Placeholder 2"/>
          <p:cNvSpPr>
            <a:spLocks noGrp="1"/>
          </p:cNvSpPr>
          <p:nvPr>
            <p:ph idx="1"/>
          </p:nvPr>
        </p:nvSpPr>
        <p:spPr>
          <a:xfrm>
            <a:off x="107504" y="2852936"/>
            <a:ext cx="5555014" cy="4748544"/>
          </a:xfrm>
        </p:spPr>
        <p:txBody>
          <a:bodyPr>
            <a:normAutofit/>
          </a:bodyPr>
          <a:lstStyle/>
          <a:p>
            <a:endParaRPr lang="en-IN" sz="1100" dirty="0"/>
          </a:p>
          <a:p>
            <a:pPr marL="0" indent="0">
              <a:buNone/>
            </a:pPr>
            <a:r>
              <a:rPr lang="en-IN" sz="1100" b="1" dirty="0"/>
              <a:t>1. Traditional Indian Snacks</a:t>
            </a:r>
          </a:p>
          <a:p>
            <a:r>
              <a:rPr lang="en-IN" sz="1100" b="1" dirty="0"/>
              <a:t>Samosa</a:t>
            </a:r>
            <a:r>
              <a:rPr lang="en-IN" sz="1100" dirty="0"/>
              <a:t> – Deep-fried pastry filled with spiced potatoes, peas, or meat.</a:t>
            </a:r>
          </a:p>
          <a:p>
            <a:r>
              <a:rPr lang="en-IN" sz="1100" b="1" dirty="0" err="1"/>
              <a:t>Pakora</a:t>
            </a:r>
            <a:r>
              <a:rPr lang="en-IN" sz="1100" b="1" dirty="0"/>
              <a:t> (</a:t>
            </a:r>
            <a:r>
              <a:rPr lang="en-IN" sz="1100" b="1" dirty="0" err="1"/>
              <a:t>Bhajji</a:t>
            </a:r>
            <a:r>
              <a:rPr lang="en-IN" sz="1100" b="1" dirty="0"/>
              <a:t>)</a:t>
            </a:r>
            <a:r>
              <a:rPr lang="en-IN" sz="1100" dirty="0"/>
              <a:t> – Crispy fritters made from vegetables, coated in gram flour batter.</a:t>
            </a:r>
          </a:p>
          <a:p>
            <a:r>
              <a:rPr lang="en-IN" sz="1100" b="1" dirty="0" err="1"/>
              <a:t>Chakli</a:t>
            </a:r>
            <a:r>
              <a:rPr lang="en-IN" sz="1100" b="1" dirty="0"/>
              <a:t>/</a:t>
            </a:r>
            <a:r>
              <a:rPr lang="en-IN" sz="1100" b="1" dirty="0" err="1"/>
              <a:t>Murukku</a:t>
            </a:r>
            <a:r>
              <a:rPr lang="en-IN" sz="1100" dirty="0"/>
              <a:t> – Spiral-shaped, crunchy, and deep-fried rice flour snacks.</a:t>
            </a:r>
          </a:p>
          <a:p>
            <a:r>
              <a:rPr lang="en-IN" sz="1100" b="1" dirty="0" err="1"/>
              <a:t>Sev</a:t>
            </a:r>
            <a:r>
              <a:rPr lang="en-IN" sz="1100" b="1" dirty="0"/>
              <a:t> &amp; Mixture</a:t>
            </a:r>
            <a:r>
              <a:rPr lang="en-IN" sz="1100" dirty="0"/>
              <a:t> – Spicy, crunchy, and </a:t>
            </a:r>
            <a:r>
              <a:rPr lang="en-IN" sz="1100" dirty="0" err="1"/>
              <a:t>savory</a:t>
            </a:r>
            <a:r>
              <a:rPr lang="en-IN" sz="1100" dirty="0"/>
              <a:t> fried gram flour noodles mixed with nuts.</a:t>
            </a:r>
          </a:p>
          <a:p>
            <a:r>
              <a:rPr lang="en-IN" sz="1100" b="1" dirty="0" err="1"/>
              <a:t>Kachori</a:t>
            </a:r>
            <a:r>
              <a:rPr lang="en-IN" sz="1100" dirty="0"/>
              <a:t> – Flaky, deep-fried snack filled with spicy lentils or peas.</a:t>
            </a:r>
          </a:p>
          <a:p>
            <a:r>
              <a:rPr lang="en-IN" sz="1100" b="1" dirty="0" err="1"/>
              <a:t>Bhel</a:t>
            </a:r>
            <a:r>
              <a:rPr lang="en-IN" sz="1100" b="1" dirty="0"/>
              <a:t> </a:t>
            </a:r>
            <a:r>
              <a:rPr lang="en-IN" sz="1100" b="1" dirty="0" err="1"/>
              <a:t>Puri</a:t>
            </a:r>
            <a:r>
              <a:rPr lang="en-IN" sz="1100" dirty="0"/>
              <a:t> – A tangy mix of puffed rice, </a:t>
            </a:r>
            <a:r>
              <a:rPr lang="en-IN" sz="1100" dirty="0" err="1"/>
              <a:t>sev</a:t>
            </a:r>
            <a:r>
              <a:rPr lang="en-IN" sz="1100" dirty="0"/>
              <a:t>, chutneys, and vegetables.</a:t>
            </a:r>
          </a:p>
          <a:p>
            <a:r>
              <a:rPr lang="en-IN" sz="1100" b="1" dirty="0" err="1"/>
              <a:t>Dhokla</a:t>
            </a:r>
            <a:r>
              <a:rPr lang="en-IN" sz="1100" dirty="0"/>
              <a:t> – Soft, steamed, fermented snack made from gram flour.</a:t>
            </a:r>
          </a:p>
          <a:p>
            <a:pPr marL="0" indent="0">
              <a:buNone/>
            </a:pPr>
            <a:endParaRPr lang="en-IN" sz="1100" dirty="0"/>
          </a:p>
          <a:p>
            <a:pPr marL="0" indent="0">
              <a:buNone/>
            </a:pPr>
            <a:r>
              <a:rPr lang="en-IN" sz="1100" b="1" dirty="0"/>
              <a:t>2. Western &amp; Fast-Food Snacks</a:t>
            </a:r>
          </a:p>
          <a:p>
            <a:r>
              <a:rPr lang="en-IN" sz="1100" b="1" dirty="0"/>
              <a:t>Chips &amp; Nachos</a:t>
            </a:r>
            <a:r>
              <a:rPr lang="en-IN" sz="1100" dirty="0"/>
              <a:t> – Crunchy, salty potato or corn chips.</a:t>
            </a:r>
          </a:p>
          <a:p>
            <a:r>
              <a:rPr lang="en-IN" sz="1100" b="1" dirty="0"/>
              <a:t>French Fries</a:t>
            </a:r>
            <a:r>
              <a:rPr lang="en-IN" sz="1100" dirty="0"/>
              <a:t> – Deep-fried potato sticks, popular worldwide.</a:t>
            </a:r>
          </a:p>
          <a:p>
            <a:r>
              <a:rPr lang="en-IN" sz="1100" b="1" dirty="0"/>
              <a:t>Popcorn</a:t>
            </a:r>
            <a:r>
              <a:rPr lang="en-IN" sz="1100" dirty="0"/>
              <a:t> – Light, airy snack, available in buttered, caramel, or spiced </a:t>
            </a:r>
            <a:r>
              <a:rPr lang="en-IN" sz="1100" dirty="0" err="1"/>
              <a:t>flavors</a:t>
            </a:r>
            <a:r>
              <a:rPr lang="en-IN" sz="1100" dirty="0"/>
              <a:t>.</a:t>
            </a:r>
          </a:p>
          <a:p>
            <a:r>
              <a:rPr lang="en-IN" sz="1100" b="1" dirty="0"/>
              <a:t>Sandwiches</a:t>
            </a:r>
            <a:r>
              <a:rPr lang="en-IN" sz="1100" dirty="0"/>
              <a:t> – Quick, versatile, and filled with veggies, cheese, or meats.</a:t>
            </a:r>
          </a:p>
          <a:p>
            <a:r>
              <a:rPr lang="en-IN" sz="1100" b="1" dirty="0"/>
              <a:t>Pizza &amp; Burgers</a:t>
            </a:r>
            <a:r>
              <a:rPr lang="en-IN" sz="1100" dirty="0"/>
              <a:t> – Fast-food </a:t>
            </a:r>
            <a:r>
              <a:rPr lang="en-IN" sz="1100" dirty="0" err="1"/>
              <a:t>favorites</a:t>
            </a:r>
            <a:r>
              <a:rPr lang="en-IN" sz="1100" dirty="0"/>
              <a:t> with various toppings and fillings.</a:t>
            </a:r>
          </a:p>
          <a:p>
            <a:endParaRPr lang="en-IN" sz="1100" dirty="0"/>
          </a:p>
          <a:p>
            <a:endParaRPr lang="en-IN" sz="1100" dirty="0"/>
          </a:p>
        </p:txBody>
      </p:sp>
      <p:sp>
        <p:nvSpPr>
          <p:cNvPr id="5" name="TextBox 4">
            <a:extLst>
              <a:ext uri="{FF2B5EF4-FFF2-40B4-BE49-F238E27FC236}">
                <a16:creationId xmlns:a16="http://schemas.microsoft.com/office/drawing/2014/main" id="{CB22F22B-3C3D-1D33-BBF9-DA708E0BB04C}"/>
              </a:ext>
            </a:extLst>
          </p:cNvPr>
          <p:cNvSpPr txBox="1"/>
          <p:nvPr/>
        </p:nvSpPr>
        <p:spPr>
          <a:xfrm>
            <a:off x="5004048" y="1074728"/>
            <a:ext cx="4580466" cy="369332"/>
          </a:xfrm>
          <a:prstGeom prst="rect">
            <a:avLst/>
          </a:prstGeom>
          <a:noFill/>
        </p:spPr>
        <p:txBody>
          <a:bodyPr wrap="square">
            <a:spAutoFit/>
          </a:bodyPr>
          <a:lstStyle/>
          <a:p>
            <a:pPr algn="ctr"/>
            <a:r>
              <a:rPr lang="en-IN" b="1" dirty="0">
                <a:solidFill>
                  <a:srgbClr val="FF0000"/>
                </a:solidFill>
              </a:rPr>
              <a:t>Tasty Bites for Every Craving</a:t>
            </a:r>
            <a:endParaRPr lang="en-IN" dirty="0">
              <a:solidFill>
                <a:srgbClr val="FF0000"/>
              </a:solidFill>
            </a:endParaRPr>
          </a:p>
        </p:txBody>
      </p:sp>
      <p:sp>
        <p:nvSpPr>
          <p:cNvPr id="7" name="TextBox 6">
            <a:extLst>
              <a:ext uri="{FF2B5EF4-FFF2-40B4-BE49-F238E27FC236}">
                <a16:creationId xmlns:a16="http://schemas.microsoft.com/office/drawing/2014/main" id="{EF58565F-46A3-5F04-E175-F4B7085A5D9D}"/>
              </a:ext>
            </a:extLst>
          </p:cNvPr>
          <p:cNvSpPr txBox="1"/>
          <p:nvPr/>
        </p:nvSpPr>
        <p:spPr>
          <a:xfrm>
            <a:off x="224384" y="1502167"/>
            <a:ext cx="8859936" cy="923330"/>
          </a:xfrm>
          <a:prstGeom prst="rect">
            <a:avLst/>
          </a:prstGeom>
          <a:noFill/>
        </p:spPr>
        <p:txBody>
          <a:bodyPr wrap="square">
            <a:spAutoFit/>
          </a:bodyPr>
          <a:lstStyle/>
          <a:p>
            <a:r>
              <a:rPr lang="en-IN" sz="1800" dirty="0"/>
              <a:t>Snacks are small portions of food consumed between meals to satisfy hunger or cravings. They come in various Flavors, textures, and ingredients, ranging from traditional homemade treats to modern packaged options.</a:t>
            </a:r>
          </a:p>
        </p:txBody>
      </p:sp>
      <p:pic>
        <p:nvPicPr>
          <p:cNvPr id="9" name="Picture 8">
            <a:extLst>
              <a:ext uri="{FF2B5EF4-FFF2-40B4-BE49-F238E27FC236}">
                <a16:creationId xmlns:a16="http://schemas.microsoft.com/office/drawing/2014/main" id="{F5E15B1B-973C-38DC-8220-DC638BA406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8065" y="4157700"/>
            <a:ext cx="3914824" cy="2196926"/>
          </a:xfrm>
          <a:prstGeom prst="rect">
            <a:avLst/>
          </a:prstGeom>
        </p:spPr>
      </p:pic>
      <p:sp>
        <p:nvSpPr>
          <p:cNvPr id="6" name="TextBox 5">
            <a:extLst>
              <a:ext uri="{FF2B5EF4-FFF2-40B4-BE49-F238E27FC236}">
                <a16:creationId xmlns:a16="http://schemas.microsoft.com/office/drawing/2014/main" id="{8B33DCA2-D5E6-3F45-1D90-5DADDE321ED6}"/>
              </a:ext>
            </a:extLst>
          </p:cNvPr>
          <p:cNvSpPr txBox="1"/>
          <p:nvPr/>
        </p:nvSpPr>
        <p:spPr>
          <a:xfrm>
            <a:off x="215256" y="2511177"/>
            <a:ext cx="4690532" cy="461665"/>
          </a:xfrm>
          <a:prstGeom prst="rect">
            <a:avLst/>
          </a:prstGeom>
          <a:noFill/>
        </p:spPr>
        <p:txBody>
          <a:bodyPr wrap="square">
            <a:spAutoFit/>
          </a:bodyPr>
          <a:lstStyle/>
          <a:p>
            <a:pPr marL="0" indent="0">
              <a:buNone/>
            </a:pPr>
            <a:r>
              <a:rPr lang="en-IN" sz="2400" b="1" u="sng" dirty="0"/>
              <a:t>Types of Snacks:</a:t>
            </a:r>
          </a:p>
        </p:txBody>
      </p:sp>
    </p:spTree>
    <p:extLst>
      <p:ext uri="{BB962C8B-B14F-4D97-AF65-F5344CB8AC3E}">
        <p14:creationId xmlns:p14="http://schemas.microsoft.com/office/powerpoint/2010/main" val="107019532"/>
      </p:ext>
    </p:extLst>
  </p:cSld>
  <p:clrMapOvr>
    <a:masterClrMapping/>
  </p:clrMapOvr>
  <p:transition spd="med">
    <p:pull/>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692696"/>
            <a:ext cx="8748464" cy="5040560"/>
          </a:xfrm>
        </p:spPr>
        <p:txBody>
          <a:bodyPr>
            <a:normAutofit fontScale="55000" lnSpcReduction="20000"/>
          </a:bodyPr>
          <a:lstStyle/>
          <a:p>
            <a:pPr marL="0" indent="0">
              <a:buNone/>
            </a:pPr>
            <a:r>
              <a:rPr lang="en-IN" sz="2800" b="1" dirty="0"/>
              <a:t>3. Healthy Snacks</a:t>
            </a:r>
          </a:p>
          <a:p>
            <a:r>
              <a:rPr lang="en-IN" sz="2800" b="1" dirty="0"/>
              <a:t>Nuts &amp; Seeds</a:t>
            </a:r>
            <a:r>
              <a:rPr lang="en-IN" sz="2800" dirty="0"/>
              <a:t> – High in protein and healthy fats, a nutritious snack.</a:t>
            </a:r>
          </a:p>
          <a:p>
            <a:r>
              <a:rPr lang="en-IN" sz="2800" b="1" dirty="0"/>
              <a:t>Fruits &amp; Yogurt</a:t>
            </a:r>
            <a:r>
              <a:rPr lang="en-IN" sz="2800" dirty="0"/>
              <a:t> – Natural and refreshing, full of vitamins.</a:t>
            </a:r>
          </a:p>
          <a:p>
            <a:r>
              <a:rPr lang="en-IN" sz="2800" b="1" dirty="0"/>
              <a:t>Granola Bars &amp; Energy Bites</a:t>
            </a:r>
            <a:r>
              <a:rPr lang="en-IN" sz="2800" dirty="0"/>
              <a:t> – Packed with oats, nuts, and natural sweeteners.</a:t>
            </a:r>
          </a:p>
          <a:p>
            <a:r>
              <a:rPr lang="en-IN" sz="2800" b="1" dirty="0"/>
              <a:t>Roasted Chickpeas &amp; Makhana (Fox Nuts)</a:t>
            </a:r>
            <a:r>
              <a:rPr lang="en-IN" sz="2800" dirty="0"/>
              <a:t> – Crunchy, low-calorie, and rich in protein.</a:t>
            </a:r>
          </a:p>
          <a:p>
            <a:pPr marL="0" indent="0">
              <a:buNone/>
            </a:pPr>
            <a:endParaRPr lang="en-IN" b="1" dirty="0"/>
          </a:p>
          <a:p>
            <a:pPr marL="0" indent="0">
              <a:buNone/>
            </a:pPr>
            <a:r>
              <a:rPr lang="en-IN" b="1" dirty="0"/>
              <a:t>4. Baked &amp; Dry Snacks</a:t>
            </a:r>
          </a:p>
          <a:p>
            <a:r>
              <a:rPr lang="en-IN" b="1" dirty="0"/>
              <a:t>Biscuits &amp; Cookies</a:t>
            </a:r>
            <a:r>
              <a:rPr lang="en-IN" dirty="0"/>
              <a:t> – Sweet or </a:t>
            </a:r>
            <a:r>
              <a:rPr lang="en-IN" dirty="0" err="1"/>
              <a:t>savory</a:t>
            </a:r>
            <a:r>
              <a:rPr lang="en-IN" dirty="0"/>
              <a:t>, available in different </a:t>
            </a:r>
            <a:r>
              <a:rPr lang="en-IN" dirty="0" err="1"/>
              <a:t>flavors</a:t>
            </a:r>
            <a:r>
              <a:rPr lang="en-IN" dirty="0"/>
              <a:t>.</a:t>
            </a:r>
          </a:p>
          <a:p>
            <a:r>
              <a:rPr lang="en-IN" b="1" dirty="0" err="1"/>
              <a:t>Khakhra</a:t>
            </a:r>
            <a:r>
              <a:rPr lang="en-IN" dirty="0"/>
              <a:t> – Thin, crispy whole wheat snack, popular in Gujarat.</a:t>
            </a:r>
          </a:p>
          <a:p>
            <a:r>
              <a:rPr lang="en-IN" b="1" dirty="0"/>
              <a:t>Rusk &amp; Toast</a:t>
            </a:r>
            <a:r>
              <a:rPr lang="en-IN" dirty="0"/>
              <a:t> – Hard, twice-baked bread, usually paired with tea.</a:t>
            </a:r>
          </a:p>
          <a:p>
            <a:endParaRPr lang="en-IN" dirty="0"/>
          </a:p>
          <a:p>
            <a:pPr marL="0" indent="0">
              <a:buNone/>
            </a:pPr>
            <a:r>
              <a:rPr lang="en-IN" b="1" dirty="0"/>
              <a:t>Uses of Snacks:</a:t>
            </a:r>
          </a:p>
          <a:p>
            <a:r>
              <a:rPr lang="en-IN" b="1" dirty="0"/>
              <a:t>Quick Hunger Fix</a:t>
            </a:r>
            <a:r>
              <a:rPr lang="en-IN" dirty="0"/>
              <a:t> – Eaten between meals to curb hunger.</a:t>
            </a:r>
          </a:p>
          <a:p>
            <a:r>
              <a:rPr lang="en-IN" b="1" dirty="0"/>
              <a:t>Tea-Time Companions</a:t>
            </a:r>
            <a:r>
              <a:rPr lang="en-IN" dirty="0"/>
              <a:t> – Served with tea or coffee in many cultures.</a:t>
            </a:r>
          </a:p>
          <a:p>
            <a:r>
              <a:rPr lang="en-IN" b="1" dirty="0"/>
              <a:t>Travel &amp; On-the-Go</a:t>
            </a:r>
            <a:r>
              <a:rPr lang="en-IN" dirty="0"/>
              <a:t> – Easy-to-carry options for road trips and picnics.</a:t>
            </a:r>
          </a:p>
          <a:p>
            <a:r>
              <a:rPr lang="en-IN" b="1" dirty="0"/>
              <a:t>Party &amp; Festival Treats</a:t>
            </a:r>
            <a:r>
              <a:rPr lang="en-IN" dirty="0"/>
              <a:t> – Essential in gatherings and celebrations.</a:t>
            </a:r>
          </a:p>
          <a:p>
            <a:endParaRPr lang="en-IN" dirty="0"/>
          </a:p>
          <a:p>
            <a:pPr marL="0" indent="0">
              <a:buNone/>
            </a:pPr>
            <a:r>
              <a:rPr lang="en-IN" b="1" dirty="0"/>
              <a:t>Health Considerations:</a:t>
            </a:r>
          </a:p>
          <a:p>
            <a:r>
              <a:rPr lang="en-IN" b="1" dirty="0"/>
              <a:t>Deep-Fried vs. Baked Options</a:t>
            </a:r>
            <a:r>
              <a:rPr lang="en-IN" dirty="0"/>
              <a:t> – Baked snacks are healthier than fried ones.</a:t>
            </a:r>
          </a:p>
          <a:p>
            <a:r>
              <a:rPr lang="en-IN" b="1" dirty="0"/>
              <a:t>Portion Control</a:t>
            </a:r>
            <a:r>
              <a:rPr lang="en-IN" dirty="0"/>
              <a:t> – Overeating processed snacks may lead to weight gain.</a:t>
            </a:r>
          </a:p>
          <a:p>
            <a:r>
              <a:rPr lang="en-IN" b="1" dirty="0"/>
              <a:t>Homemade vs. Packaged</a:t>
            </a:r>
            <a:r>
              <a:rPr lang="en-IN" dirty="0"/>
              <a:t> – Fresh, homemade snacks are often more nutritious.</a:t>
            </a:r>
          </a:p>
          <a:p>
            <a:endParaRPr lang="en-IN" dirty="0"/>
          </a:p>
        </p:txBody>
      </p:sp>
      <p:pic>
        <p:nvPicPr>
          <p:cNvPr id="5" name="Picture 4">
            <a:extLst>
              <a:ext uri="{FF2B5EF4-FFF2-40B4-BE49-F238E27FC236}">
                <a16:creationId xmlns:a16="http://schemas.microsoft.com/office/drawing/2014/main" id="{C95984B1-3921-B01E-4796-9DE871763E2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60917" y="2132856"/>
            <a:ext cx="3059832" cy="2039888"/>
          </a:xfrm>
          <a:prstGeom prst="rect">
            <a:avLst/>
          </a:prstGeom>
        </p:spPr>
      </p:pic>
      <p:pic>
        <p:nvPicPr>
          <p:cNvPr id="10" name="Picture 9">
            <a:extLst>
              <a:ext uri="{FF2B5EF4-FFF2-40B4-BE49-F238E27FC236}">
                <a16:creationId xmlns:a16="http://schemas.microsoft.com/office/drawing/2014/main" id="{354C28D3-0C31-0FED-8A88-E2FEEA4689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5733256"/>
            <a:ext cx="5544616" cy="1003548"/>
          </a:xfrm>
          <a:prstGeom prst="rect">
            <a:avLst/>
          </a:prstGeom>
        </p:spPr>
      </p:pic>
      <p:sp>
        <p:nvSpPr>
          <p:cNvPr id="2" name="Rectangle 1"/>
          <p:cNvSpPr/>
          <p:nvPr/>
        </p:nvSpPr>
        <p:spPr>
          <a:xfrm>
            <a:off x="251520" y="5900445"/>
            <a:ext cx="5688632" cy="646331"/>
          </a:xfrm>
          <a:prstGeom prst="rect">
            <a:avLst/>
          </a:prstGeom>
        </p:spPr>
        <p:txBody>
          <a:bodyPr wrap="square">
            <a:spAutoFit/>
          </a:bodyPr>
          <a:lstStyle/>
          <a:p>
            <a:r>
              <a:rPr lang="en-IN" dirty="0"/>
              <a:t>Snacks add flavour and variety to daily life, making them a favourite among people of all ages!</a:t>
            </a:r>
          </a:p>
        </p:txBody>
      </p:sp>
    </p:spTree>
    <p:extLst>
      <p:ext uri="{BB962C8B-B14F-4D97-AF65-F5344CB8AC3E}">
        <p14:creationId xmlns:p14="http://schemas.microsoft.com/office/powerpoint/2010/main" val="3862204855"/>
      </p:ext>
    </p:extLst>
  </p:cSld>
  <p:clrMapOvr>
    <a:masterClrMapping/>
  </p:clrMapOvr>
  <p:transition spd="med">
    <p:pull/>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60648"/>
            <a:ext cx="8229600" cy="1143000"/>
          </a:xfrm>
        </p:spPr>
        <p:txBody>
          <a:bodyPr>
            <a:noAutofit/>
          </a:bodyPr>
          <a:lstStyle/>
          <a:p>
            <a:pPr algn="ctr"/>
            <a:r>
              <a:rPr lang="en-IN" sz="2800" b="1" dirty="0"/>
              <a:t>22. Sports, Energy &amp; Protein Drinks</a:t>
            </a:r>
            <a:br>
              <a:rPr lang="en-IN" sz="2800" b="1" dirty="0"/>
            </a:br>
            <a:endParaRPr lang="en-IN" sz="2800" dirty="0"/>
          </a:p>
        </p:txBody>
      </p:sp>
      <p:sp>
        <p:nvSpPr>
          <p:cNvPr id="5" name="TextBox 4">
            <a:extLst>
              <a:ext uri="{FF2B5EF4-FFF2-40B4-BE49-F238E27FC236}">
                <a16:creationId xmlns:a16="http://schemas.microsoft.com/office/drawing/2014/main" id="{E972F898-A5BC-4F45-F44F-06C2DC5ACA91}"/>
              </a:ext>
            </a:extLst>
          </p:cNvPr>
          <p:cNvSpPr txBox="1"/>
          <p:nvPr/>
        </p:nvSpPr>
        <p:spPr>
          <a:xfrm>
            <a:off x="4726360" y="1028636"/>
            <a:ext cx="4580466" cy="369332"/>
          </a:xfrm>
          <a:prstGeom prst="rect">
            <a:avLst/>
          </a:prstGeom>
          <a:noFill/>
        </p:spPr>
        <p:txBody>
          <a:bodyPr wrap="square">
            <a:spAutoFit/>
          </a:bodyPr>
          <a:lstStyle/>
          <a:p>
            <a:r>
              <a:rPr lang="en-IN" sz="1800" b="1" dirty="0">
                <a:solidFill>
                  <a:srgbClr val="FF0000"/>
                </a:solidFill>
              </a:rPr>
              <a:t>Boosting Hydration &amp; Performance</a:t>
            </a:r>
            <a:endParaRPr lang="en-IN" dirty="0">
              <a:solidFill>
                <a:srgbClr val="FF0000"/>
              </a:solidFill>
            </a:endParaRPr>
          </a:p>
        </p:txBody>
      </p:sp>
      <p:pic>
        <p:nvPicPr>
          <p:cNvPr id="7" name="Picture 6">
            <a:extLst>
              <a:ext uri="{FF2B5EF4-FFF2-40B4-BE49-F238E27FC236}">
                <a16:creationId xmlns:a16="http://schemas.microsoft.com/office/drawing/2014/main" id="{6B0C22E6-E219-C07D-F3AF-E0DA78F87C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03955" y="3456053"/>
            <a:ext cx="3088365" cy="1544183"/>
          </a:xfrm>
          <a:prstGeom prst="rect">
            <a:avLst/>
          </a:prstGeom>
        </p:spPr>
      </p:pic>
      <p:sp>
        <p:nvSpPr>
          <p:cNvPr id="8" name="Content Placeholder 2">
            <a:extLst>
              <a:ext uri="{FF2B5EF4-FFF2-40B4-BE49-F238E27FC236}">
                <a16:creationId xmlns:a16="http://schemas.microsoft.com/office/drawing/2014/main" id="{8C9C8870-B3E4-F298-D021-C97449F0CFC0}"/>
              </a:ext>
            </a:extLst>
          </p:cNvPr>
          <p:cNvSpPr txBox="1">
            <a:spLocks/>
          </p:cNvSpPr>
          <p:nvPr/>
        </p:nvSpPr>
        <p:spPr>
          <a:xfrm>
            <a:off x="290702" y="1628800"/>
            <a:ext cx="8686800" cy="5553744"/>
          </a:xfrm>
          <a:prstGeom prst="rect">
            <a:avLst/>
          </a:prstGeom>
        </p:spPr>
        <p:txBody>
          <a:bodyPr vert="horz">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Font typeface="Wingdings 2"/>
              <a:buNone/>
            </a:pPr>
            <a:r>
              <a:rPr lang="en-IN" sz="1600" dirty="0"/>
              <a:t>Sports, energy, and protein drinks are specially formulated beverages designed to replenish energy, enhance athletic performance, and support muscle recovery. Each type serves a unique purpose, catering to different lifestyle and fitness needs.</a:t>
            </a:r>
          </a:p>
          <a:p>
            <a:pPr marL="0" indent="0">
              <a:buFont typeface="Wingdings 2"/>
              <a:buNone/>
            </a:pPr>
            <a:endParaRPr lang="en-IN" sz="1600" dirty="0"/>
          </a:p>
          <a:p>
            <a:pPr marL="0" indent="0">
              <a:buFont typeface="Wingdings 2"/>
              <a:buNone/>
            </a:pPr>
            <a:r>
              <a:rPr lang="en-IN" sz="1600" b="1" dirty="0"/>
              <a:t>1. Sports Drinks</a:t>
            </a:r>
          </a:p>
          <a:p>
            <a:r>
              <a:rPr lang="en-IN" sz="1600" dirty="0"/>
              <a:t>Sports drinks are electrolyte-rich beverages that help rehydrate the body, replace lost fluids, and restore essential minerals like sodium, potassium, and magnesium.</a:t>
            </a:r>
          </a:p>
          <a:p>
            <a:pPr marL="0" indent="0">
              <a:buFont typeface="Wingdings 2"/>
              <a:buNone/>
            </a:pPr>
            <a:r>
              <a:rPr lang="en-IN" sz="1600" b="1" dirty="0"/>
              <a:t>Key Benefits:</a:t>
            </a:r>
          </a:p>
          <a:p>
            <a:r>
              <a:rPr lang="en-IN" sz="1600" dirty="0"/>
              <a:t>✔ Replenish electrolytes lost through sweat</a:t>
            </a:r>
            <a:br>
              <a:rPr lang="en-IN" sz="1600" dirty="0"/>
            </a:br>
            <a:r>
              <a:rPr lang="en-IN" sz="1600" dirty="0"/>
              <a:t>✔ Maintain hydration during intense workouts</a:t>
            </a:r>
            <a:br>
              <a:rPr lang="en-IN" sz="1600" dirty="0"/>
            </a:br>
            <a:r>
              <a:rPr lang="en-IN" sz="1600" dirty="0"/>
              <a:t>✔ Provide a quick energy boost</a:t>
            </a:r>
          </a:p>
          <a:p>
            <a:pPr marL="0" indent="0">
              <a:buFont typeface="Wingdings 2"/>
              <a:buNone/>
            </a:pPr>
            <a:r>
              <a:rPr lang="en-IN" sz="1600" b="1" dirty="0"/>
              <a:t>Common Types:</a:t>
            </a:r>
          </a:p>
          <a:p>
            <a:r>
              <a:rPr lang="en-IN" sz="1600" b="1" dirty="0"/>
              <a:t>Isotonic Drinks</a:t>
            </a:r>
            <a:r>
              <a:rPr lang="en-IN" sz="1600" dirty="0"/>
              <a:t> – Balanced fluid and carbohydrate content, ideal for athletes.</a:t>
            </a:r>
          </a:p>
          <a:p>
            <a:r>
              <a:rPr lang="en-IN" sz="1600" b="1" dirty="0"/>
              <a:t>Hypotonic Drinks</a:t>
            </a:r>
            <a:r>
              <a:rPr lang="en-IN" sz="1600" dirty="0"/>
              <a:t> – Low in carbs, quickly absorbed for hydration.</a:t>
            </a:r>
          </a:p>
          <a:p>
            <a:r>
              <a:rPr lang="en-IN" sz="1600" b="1" dirty="0"/>
              <a:t>Hypertonic Drinks</a:t>
            </a:r>
            <a:r>
              <a:rPr lang="en-IN" sz="1600" dirty="0"/>
              <a:t> – High in carbs, used for energy replenishment post-workout.</a:t>
            </a:r>
          </a:p>
          <a:p>
            <a:pPr marL="0" indent="0">
              <a:buFont typeface="Wingdings 2"/>
              <a:buNone/>
            </a:pPr>
            <a:r>
              <a:rPr lang="en-IN" sz="1600" b="1" dirty="0"/>
              <a:t>Popular Brands:</a:t>
            </a:r>
          </a:p>
          <a:p>
            <a:r>
              <a:rPr lang="en-IN" sz="1600" dirty="0"/>
              <a:t>Gatorade, Powerade, </a:t>
            </a:r>
            <a:r>
              <a:rPr lang="en-IN" sz="1600" dirty="0" err="1"/>
              <a:t>Electral</a:t>
            </a:r>
            <a:r>
              <a:rPr lang="en-IN" sz="1600" dirty="0"/>
              <a:t>, </a:t>
            </a:r>
            <a:r>
              <a:rPr lang="en-IN" sz="1600" dirty="0" err="1"/>
              <a:t>Enerzal</a:t>
            </a:r>
            <a:endParaRPr lang="en-IN" sz="1600" dirty="0"/>
          </a:p>
          <a:p>
            <a:pPr marL="0" indent="0">
              <a:buFont typeface="Wingdings 2"/>
              <a:buNone/>
            </a:pPr>
            <a:endParaRPr lang="en-IN" sz="1200" b="1" dirty="0"/>
          </a:p>
        </p:txBody>
      </p:sp>
    </p:spTree>
    <p:extLst>
      <p:ext uri="{BB962C8B-B14F-4D97-AF65-F5344CB8AC3E}">
        <p14:creationId xmlns:p14="http://schemas.microsoft.com/office/powerpoint/2010/main" val="961379782"/>
      </p:ext>
    </p:extLst>
  </p:cSld>
  <p:clrMapOvr>
    <a:masterClrMapping/>
  </p:clrMapOvr>
  <p:transition spd="med">
    <p:pull/>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1035173"/>
            <a:ext cx="6480720" cy="5472608"/>
          </a:xfrm>
        </p:spPr>
        <p:txBody>
          <a:bodyPr>
            <a:normAutofit fontScale="85000" lnSpcReduction="20000"/>
          </a:bodyPr>
          <a:lstStyle/>
          <a:p>
            <a:pPr marL="0" indent="0">
              <a:buNone/>
            </a:pPr>
            <a:r>
              <a:rPr lang="en-IN" sz="2800" b="1" dirty="0"/>
              <a:t>2</a:t>
            </a:r>
            <a:r>
              <a:rPr lang="en-IN" sz="2500" b="1" dirty="0"/>
              <a:t>. Energy Drinks</a:t>
            </a:r>
          </a:p>
          <a:p>
            <a:r>
              <a:rPr lang="en-IN" sz="2500" dirty="0"/>
              <a:t>Energy drinks contain caffeine, sugar, and stimulants to provide instant energy and mental alertness.</a:t>
            </a:r>
          </a:p>
          <a:p>
            <a:pPr marL="0" indent="0">
              <a:buNone/>
            </a:pPr>
            <a:r>
              <a:rPr lang="en-IN" sz="2500" b="1" dirty="0"/>
              <a:t>Key Benefits:</a:t>
            </a:r>
          </a:p>
          <a:p>
            <a:r>
              <a:rPr lang="en-IN" sz="2500" dirty="0"/>
              <a:t>✔ Boosts energy and reduces fatigue</a:t>
            </a:r>
            <a:br>
              <a:rPr lang="en-IN" sz="2500" dirty="0"/>
            </a:br>
            <a:r>
              <a:rPr lang="en-IN" sz="2500" dirty="0"/>
              <a:t>✔ Enhances concentration and focus</a:t>
            </a:r>
            <a:br>
              <a:rPr lang="en-IN" sz="2500" dirty="0"/>
            </a:br>
            <a:r>
              <a:rPr lang="en-IN" sz="2500" dirty="0"/>
              <a:t>✔ Increases physical endurance</a:t>
            </a:r>
          </a:p>
          <a:p>
            <a:pPr marL="0" indent="0">
              <a:buNone/>
            </a:pPr>
            <a:r>
              <a:rPr lang="en-IN" sz="2500" b="1" dirty="0"/>
              <a:t>Common Ingredients:</a:t>
            </a:r>
          </a:p>
          <a:p>
            <a:r>
              <a:rPr lang="en-IN" sz="2500" b="1" dirty="0"/>
              <a:t>Caffeine</a:t>
            </a:r>
            <a:r>
              <a:rPr lang="en-IN" sz="2500" dirty="0"/>
              <a:t> – Stimulates the nervous system for increased alertness.</a:t>
            </a:r>
          </a:p>
          <a:p>
            <a:r>
              <a:rPr lang="en-IN" sz="2500" b="1" dirty="0"/>
              <a:t>Taurine &amp; B-Vitamins</a:t>
            </a:r>
            <a:r>
              <a:rPr lang="en-IN" sz="2500" dirty="0"/>
              <a:t> – Support energy metabolism.</a:t>
            </a:r>
          </a:p>
          <a:p>
            <a:r>
              <a:rPr lang="en-IN" sz="2500" b="1" dirty="0"/>
              <a:t>Sugars &amp; Artificial Sweeteners</a:t>
            </a:r>
            <a:r>
              <a:rPr lang="en-IN" sz="2500" dirty="0"/>
              <a:t> – Provide instant energy.</a:t>
            </a:r>
          </a:p>
          <a:p>
            <a:pPr marL="0" indent="0">
              <a:buNone/>
            </a:pPr>
            <a:r>
              <a:rPr lang="en-IN" sz="2500" b="1" dirty="0"/>
              <a:t>Popular Brands:</a:t>
            </a:r>
          </a:p>
          <a:p>
            <a:r>
              <a:rPr lang="en-IN" sz="2500" dirty="0"/>
              <a:t>Red Bull, Monster, Rockstar, Sting</a:t>
            </a:r>
          </a:p>
          <a:p>
            <a:pPr marL="0" indent="0">
              <a:buNone/>
            </a:pPr>
            <a:endParaRPr lang="en-IN" sz="2500" b="1" dirty="0"/>
          </a:p>
          <a:p>
            <a:endParaRPr lang="en-IN" dirty="0"/>
          </a:p>
        </p:txBody>
      </p:sp>
      <p:pic>
        <p:nvPicPr>
          <p:cNvPr id="6" name="Picture 5">
            <a:extLst>
              <a:ext uri="{FF2B5EF4-FFF2-40B4-BE49-F238E27FC236}">
                <a16:creationId xmlns:a16="http://schemas.microsoft.com/office/drawing/2014/main" id="{9842522D-508C-9915-88C7-DCE2AAB030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0112" y="1628800"/>
            <a:ext cx="3049513" cy="1711330"/>
          </a:xfrm>
          <a:prstGeom prst="rect">
            <a:avLst/>
          </a:prstGeom>
        </p:spPr>
      </p:pic>
    </p:spTree>
    <p:extLst>
      <p:ext uri="{BB962C8B-B14F-4D97-AF65-F5344CB8AC3E}">
        <p14:creationId xmlns:p14="http://schemas.microsoft.com/office/powerpoint/2010/main" val="631450551"/>
      </p:ext>
    </p:extLst>
  </p:cSld>
  <p:clrMapOvr>
    <a:masterClrMapping/>
  </p:clrMapOvr>
  <p:transition spd="med">
    <p:pull/>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0712A88-1C3E-D159-86EB-8B2D2DC29FF0}"/>
              </a:ext>
            </a:extLst>
          </p:cNvPr>
          <p:cNvSpPr>
            <a:spLocks noGrp="1"/>
          </p:cNvSpPr>
          <p:nvPr>
            <p:ph idx="1"/>
          </p:nvPr>
        </p:nvSpPr>
        <p:spPr>
          <a:xfrm>
            <a:off x="107504" y="980728"/>
            <a:ext cx="6264696" cy="4389120"/>
          </a:xfrm>
        </p:spPr>
        <p:txBody>
          <a:bodyPr>
            <a:normAutofit fontScale="55000" lnSpcReduction="20000"/>
          </a:bodyPr>
          <a:lstStyle/>
          <a:p>
            <a:pPr marL="0" indent="0">
              <a:buNone/>
            </a:pPr>
            <a:r>
              <a:rPr lang="en-IN" sz="2800" b="1" dirty="0"/>
              <a:t>3. Protein Drinks</a:t>
            </a:r>
          </a:p>
          <a:p>
            <a:r>
              <a:rPr lang="en-IN" sz="2800" dirty="0"/>
              <a:t>Protein drinks help in muscle recovery, weight management, and overall nutrition. These are widely used by athletes, bodybuilders, and fitness enthusiasts.</a:t>
            </a:r>
          </a:p>
          <a:p>
            <a:pPr marL="0" indent="0">
              <a:buNone/>
            </a:pPr>
            <a:r>
              <a:rPr lang="en-IN" sz="2800" b="1" dirty="0"/>
              <a:t>Key Benefits:</a:t>
            </a:r>
          </a:p>
          <a:p>
            <a:r>
              <a:rPr lang="en-IN" sz="2800" dirty="0"/>
              <a:t>✔ Supports muscle growth and recovery</a:t>
            </a:r>
            <a:br>
              <a:rPr lang="en-IN" sz="2800" dirty="0"/>
            </a:br>
            <a:r>
              <a:rPr lang="en-IN" sz="2800" dirty="0"/>
              <a:t>✔ Provides essential amino acids for strength</a:t>
            </a:r>
            <a:br>
              <a:rPr lang="en-IN" sz="2800" dirty="0"/>
            </a:br>
            <a:r>
              <a:rPr lang="en-IN" sz="2800" dirty="0"/>
              <a:t>✔ Helps in weight management and metabolism</a:t>
            </a:r>
          </a:p>
          <a:p>
            <a:pPr marL="0" indent="0">
              <a:buNone/>
            </a:pPr>
            <a:endParaRPr lang="en-IN" sz="2800" b="1" dirty="0"/>
          </a:p>
          <a:p>
            <a:pPr marL="0" indent="0">
              <a:buNone/>
            </a:pPr>
            <a:r>
              <a:rPr lang="en-IN" sz="2800" b="1" dirty="0"/>
              <a:t>Types of Protein Drinks:</a:t>
            </a:r>
          </a:p>
          <a:p>
            <a:r>
              <a:rPr lang="en-IN" sz="2800" b="1" dirty="0"/>
              <a:t>Whey Protein Shakes</a:t>
            </a:r>
            <a:r>
              <a:rPr lang="en-IN" sz="2800" dirty="0"/>
              <a:t> – Fast-digesting, ideal for post-workout recovery.</a:t>
            </a:r>
          </a:p>
          <a:p>
            <a:r>
              <a:rPr lang="en-IN" sz="2800" b="1" dirty="0"/>
              <a:t>Plant-Based Protein Drinks</a:t>
            </a:r>
            <a:r>
              <a:rPr lang="en-IN" sz="2800" dirty="0"/>
              <a:t> – Made from soy, pea, or almond proteins for vegans.</a:t>
            </a:r>
          </a:p>
          <a:p>
            <a:r>
              <a:rPr lang="en-IN" sz="2800" b="1" dirty="0"/>
              <a:t>Casein Protein Shakes</a:t>
            </a:r>
            <a:r>
              <a:rPr lang="en-IN" sz="2800" dirty="0"/>
              <a:t> – Slow-digesting, best for nighttime recovery.</a:t>
            </a:r>
          </a:p>
          <a:p>
            <a:r>
              <a:rPr lang="en-IN" sz="2800" b="1" dirty="0"/>
              <a:t>Meal Replacement Shakes</a:t>
            </a:r>
            <a:r>
              <a:rPr lang="en-IN" sz="2800" dirty="0"/>
              <a:t> – Nutrient-dense with proteins, carbs, and vitamins.</a:t>
            </a:r>
          </a:p>
          <a:p>
            <a:r>
              <a:rPr lang="en-IN" sz="2800" b="1" dirty="0"/>
              <a:t>Popular Brands:</a:t>
            </a:r>
          </a:p>
          <a:p>
            <a:r>
              <a:rPr lang="en-IN" sz="2800" dirty="0" err="1"/>
              <a:t>MuscleBlaze</a:t>
            </a:r>
            <a:r>
              <a:rPr lang="en-IN" sz="2800" dirty="0"/>
              <a:t>, Optimum Nutrition, Amul Protein, Ensure, Herbalife</a:t>
            </a:r>
          </a:p>
          <a:p>
            <a:endParaRPr lang="en-IN" b="1" dirty="0"/>
          </a:p>
          <a:p>
            <a:endParaRPr lang="en-IN" dirty="0"/>
          </a:p>
        </p:txBody>
      </p:sp>
      <p:pic>
        <p:nvPicPr>
          <p:cNvPr id="7" name="Picture 6">
            <a:extLst>
              <a:ext uri="{FF2B5EF4-FFF2-40B4-BE49-F238E27FC236}">
                <a16:creationId xmlns:a16="http://schemas.microsoft.com/office/drawing/2014/main" id="{398B891C-85B1-BFAD-D0AF-B230531CC5D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5589240"/>
            <a:ext cx="7386668" cy="1143000"/>
          </a:xfrm>
          <a:prstGeom prst="rect">
            <a:avLst/>
          </a:prstGeom>
        </p:spPr>
      </p:pic>
      <p:sp>
        <p:nvSpPr>
          <p:cNvPr id="6" name="TextBox 5">
            <a:extLst>
              <a:ext uri="{FF2B5EF4-FFF2-40B4-BE49-F238E27FC236}">
                <a16:creationId xmlns:a16="http://schemas.microsoft.com/office/drawing/2014/main" id="{65F96DFA-DE66-25AA-DB0C-ACD3D7B2E85E}"/>
              </a:ext>
            </a:extLst>
          </p:cNvPr>
          <p:cNvSpPr txBox="1"/>
          <p:nvPr/>
        </p:nvSpPr>
        <p:spPr>
          <a:xfrm>
            <a:off x="323528" y="5699075"/>
            <a:ext cx="7314660" cy="923330"/>
          </a:xfrm>
          <a:prstGeom prst="rect">
            <a:avLst/>
          </a:prstGeom>
          <a:noFill/>
        </p:spPr>
        <p:txBody>
          <a:bodyPr wrap="square">
            <a:spAutoFit/>
          </a:bodyPr>
          <a:lstStyle/>
          <a:p>
            <a:pPr marL="0" indent="0">
              <a:buNone/>
            </a:pPr>
            <a:r>
              <a:rPr lang="en-IN" b="1" dirty="0"/>
              <a:t>Health Tip:</a:t>
            </a:r>
            <a:r>
              <a:rPr lang="en-IN" dirty="0"/>
              <a:t> Always check the ingredient list, as excessive sugar, artificial additives, or caffeine may have side effects. </a:t>
            </a:r>
            <a:r>
              <a:rPr lang="en-IN" dirty="0" err="1"/>
              <a:t>Opt</a:t>
            </a:r>
            <a:r>
              <a:rPr lang="en-IN" dirty="0"/>
              <a:t> for natural or low-sugar variants for a healthier choice! </a:t>
            </a:r>
          </a:p>
        </p:txBody>
      </p:sp>
      <p:pic>
        <p:nvPicPr>
          <p:cNvPr id="8" name="Picture 7">
            <a:extLst>
              <a:ext uri="{FF2B5EF4-FFF2-40B4-BE49-F238E27FC236}">
                <a16:creationId xmlns:a16="http://schemas.microsoft.com/office/drawing/2014/main" id="{267D2463-F2F9-8F4F-CF8C-D99E50770D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24128" y="1631601"/>
            <a:ext cx="3088365" cy="1544183"/>
          </a:xfrm>
          <a:prstGeom prst="rect">
            <a:avLst/>
          </a:prstGeom>
        </p:spPr>
      </p:pic>
    </p:spTree>
    <p:extLst>
      <p:ext uri="{BB962C8B-B14F-4D97-AF65-F5344CB8AC3E}">
        <p14:creationId xmlns:p14="http://schemas.microsoft.com/office/powerpoint/2010/main" val="1786620465"/>
      </p:ext>
    </p:extLst>
  </p:cSld>
  <p:clrMapOvr>
    <a:masterClrMapping/>
  </p:clrMapOvr>
  <p:transition spd="med">
    <p:pull/>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1143000"/>
          </a:xfrm>
        </p:spPr>
        <p:txBody>
          <a:bodyPr>
            <a:normAutofit/>
          </a:bodyPr>
          <a:lstStyle/>
          <a:p>
            <a:pPr algn="ctr"/>
            <a:r>
              <a:rPr lang="en-IN" b="1" dirty="0"/>
              <a:t>23.Squashes &amp; Cordials </a:t>
            </a:r>
            <a:endParaRPr lang="en-IN" dirty="0"/>
          </a:p>
        </p:txBody>
      </p:sp>
      <p:sp>
        <p:nvSpPr>
          <p:cNvPr id="3" name="Content Placeholder 2"/>
          <p:cNvSpPr>
            <a:spLocks noGrp="1"/>
          </p:cNvSpPr>
          <p:nvPr>
            <p:ph idx="1"/>
          </p:nvPr>
        </p:nvSpPr>
        <p:spPr>
          <a:xfrm>
            <a:off x="228600" y="1772816"/>
            <a:ext cx="8591872" cy="4608512"/>
          </a:xfrm>
        </p:spPr>
        <p:txBody>
          <a:bodyPr>
            <a:normAutofit fontScale="70000" lnSpcReduction="20000"/>
          </a:bodyPr>
          <a:lstStyle/>
          <a:p>
            <a:r>
              <a:rPr lang="en-IN" dirty="0"/>
              <a:t>This category includes refreshing fruit-based drinks, purified water, and a variety of condiments that enhance Flavors in cooking.</a:t>
            </a:r>
          </a:p>
          <a:p>
            <a:r>
              <a:rPr lang="en-IN" dirty="0"/>
              <a:t>Squashes and cordials are concentrated fruit syrups that can be diluted with water or soda to create refreshing drinks.</a:t>
            </a:r>
          </a:p>
          <a:p>
            <a:pPr marL="0" indent="0">
              <a:buNone/>
            </a:pPr>
            <a:r>
              <a:rPr lang="en-IN" b="1" u="sng" dirty="0"/>
              <a:t>Squashes:</a:t>
            </a:r>
          </a:p>
          <a:p>
            <a:r>
              <a:rPr lang="en-IN" dirty="0"/>
              <a:t>Squashes are sweetened fruit syrups with added preservatives. They are commonly mixed with cold water or soda.</a:t>
            </a:r>
            <a:br>
              <a:rPr lang="en-IN" dirty="0"/>
            </a:br>
            <a:endParaRPr lang="en-IN" dirty="0"/>
          </a:p>
          <a:p>
            <a:pPr marL="0" indent="0">
              <a:buNone/>
            </a:pPr>
            <a:r>
              <a:rPr lang="en-IN" dirty="0"/>
              <a:t>✔ </a:t>
            </a:r>
            <a:r>
              <a:rPr lang="en-IN" b="1" dirty="0"/>
              <a:t>Made from fruits like:</a:t>
            </a:r>
            <a:r>
              <a:rPr lang="en-IN" dirty="0"/>
              <a:t> Orange, Lemon, Mango, Pineapple, and Mixed Fruit</a:t>
            </a:r>
            <a:br>
              <a:rPr lang="en-IN" dirty="0"/>
            </a:br>
            <a:r>
              <a:rPr lang="en-IN" dirty="0"/>
              <a:t>✔ </a:t>
            </a:r>
            <a:r>
              <a:rPr lang="en-IN" b="1" dirty="0"/>
              <a:t>Best served:</a:t>
            </a:r>
            <a:r>
              <a:rPr lang="en-IN" dirty="0"/>
              <a:t> Diluted with water or club soda</a:t>
            </a:r>
            <a:br>
              <a:rPr lang="en-IN" dirty="0"/>
            </a:br>
            <a:r>
              <a:rPr lang="en-IN" dirty="0"/>
              <a:t>✔ </a:t>
            </a:r>
            <a:r>
              <a:rPr lang="en-IN" b="1" dirty="0"/>
              <a:t>Popular Brands:</a:t>
            </a:r>
            <a:r>
              <a:rPr lang="en-IN" dirty="0"/>
              <a:t> </a:t>
            </a:r>
            <a:r>
              <a:rPr lang="en-IN" dirty="0" err="1"/>
              <a:t>Kissan</a:t>
            </a:r>
            <a:r>
              <a:rPr lang="en-IN" dirty="0"/>
              <a:t>, Rasna, </a:t>
            </a:r>
            <a:r>
              <a:rPr lang="en-IN" dirty="0" err="1"/>
              <a:t>Mapro</a:t>
            </a:r>
            <a:endParaRPr lang="en-IN" dirty="0"/>
          </a:p>
          <a:p>
            <a:endParaRPr lang="en-IN" dirty="0"/>
          </a:p>
          <a:p>
            <a:pPr marL="0" indent="0">
              <a:buNone/>
            </a:pPr>
            <a:r>
              <a:rPr lang="en-IN" b="1" u="sng" dirty="0"/>
              <a:t>Cordials:</a:t>
            </a:r>
          </a:p>
          <a:p>
            <a:r>
              <a:rPr lang="en-IN" dirty="0"/>
              <a:t>  Cordials are concentrated fruit or herbal syrups, sometimes infused with medicinal ingredients. They are used as flavouring agents in cocktails or mocktails.</a:t>
            </a:r>
          </a:p>
          <a:p>
            <a:pPr marL="0" indent="0">
              <a:buNone/>
            </a:pPr>
            <a:endParaRPr lang="en-IN" dirty="0"/>
          </a:p>
          <a:p>
            <a:pPr marL="0" indent="0">
              <a:buNone/>
            </a:pPr>
            <a:r>
              <a:rPr lang="en-IN" dirty="0"/>
              <a:t>✔ </a:t>
            </a:r>
            <a:r>
              <a:rPr lang="en-IN" b="1" dirty="0"/>
              <a:t>Examples:</a:t>
            </a:r>
            <a:r>
              <a:rPr lang="en-IN" dirty="0"/>
              <a:t> Lime Cordial, Blackcurrant Cordial</a:t>
            </a:r>
            <a:br>
              <a:rPr lang="en-IN" dirty="0"/>
            </a:br>
            <a:r>
              <a:rPr lang="en-IN" dirty="0"/>
              <a:t>✔ </a:t>
            </a:r>
            <a:r>
              <a:rPr lang="en-IN" b="1" dirty="0"/>
              <a:t>Uses:</a:t>
            </a:r>
            <a:r>
              <a:rPr lang="en-IN" dirty="0"/>
              <a:t> Mix with soda, cocktails, or desserts</a:t>
            </a:r>
          </a:p>
        </p:txBody>
      </p:sp>
      <p:pic>
        <p:nvPicPr>
          <p:cNvPr id="9" name="Picture 8">
            <a:extLst>
              <a:ext uri="{FF2B5EF4-FFF2-40B4-BE49-F238E27FC236}">
                <a16:creationId xmlns:a16="http://schemas.microsoft.com/office/drawing/2014/main" id="{E5F6771B-F0B0-BCCE-2A03-A18FCC9A4A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2200" y="4293096"/>
            <a:ext cx="2714650" cy="2714650"/>
          </a:xfrm>
          <a:prstGeom prst="rect">
            <a:avLst/>
          </a:prstGeom>
        </p:spPr>
      </p:pic>
      <p:pic>
        <p:nvPicPr>
          <p:cNvPr id="11" name="Picture 10">
            <a:extLst>
              <a:ext uri="{FF2B5EF4-FFF2-40B4-BE49-F238E27FC236}">
                <a16:creationId xmlns:a16="http://schemas.microsoft.com/office/drawing/2014/main" id="{1CCA7E50-FA02-47A4-A0F6-802D34F835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8264" y="3789040"/>
            <a:ext cx="3218706" cy="3218706"/>
          </a:xfrm>
          <a:prstGeom prst="rect">
            <a:avLst/>
          </a:prstGeom>
        </p:spPr>
      </p:pic>
      <p:sp>
        <p:nvSpPr>
          <p:cNvPr id="5" name="TextBox 4">
            <a:extLst>
              <a:ext uri="{FF2B5EF4-FFF2-40B4-BE49-F238E27FC236}">
                <a16:creationId xmlns:a16="http://schemas.microsoft.com/office/drawing/2014/main" id="{B347011A-140C-C00D-67A5-CFA6AF451A81}"/>
              </a:ext>
            </a:extLst>
          </p:cNvPr>
          <p:cNvSpPr txBox="1"/>
          <p:nvPr/>
        </p:nvSpPr>
        <p:spPr>
          <a:xfrm>
            <a:off x="4355976" y="1336122"/>
            <a:ext cx="5088466" cy="369332"/>
          </a:xfrm>
          <a:prstGeom prst="rect">
            <a:avLst/>
          </a:prstGeom>
          <a:noFill/>
        </p:spPr>
        <p:txBody>
          <a:bodyPr wrap="square">
            <a:spAutoFit/>
          </a:bodyPr>
          <a:lstStyle/>
          <a:p>
            <a:r>
              <a:rPr lang="en-US" dirty="0">
                <a:solidFill>
                  <a:srgbClr val="FF0000"/>
                </a:solidFill>
              </a:rPr>
              <a:t>Fresh, vibrant, and packed with goodness</a:t>
            </a:r>
            <a:endParaRPr lang="en-IN" dirty="0">
              <a:solidFill>
                <a:srgbClr val="FF0000"/>
              </a:solidFill>
            </a:endParaRPr>
          </a:p>
        </p:txBody>
      </p:sp>
    </p:spTree>
    <p:extLst>
      <p:ext uri="{BB962C8B-B14F-4D97-AF65-F5344CB8AC3E}">
        <p14:creationId xmlns:p14="http://schemas.microsoft.com/office/powerpoint/2010/main" val="2290845023"/>
      </p:ext>
    </p:extLst>
  </p:cSld>
  <p:clrMapOvr>
    <a:masterClrMapping/>
  </p:clrMapOvr>
  <p:transition spd="med">
    <p:pull/>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b="1" dirty="0"/>
              <a:t>24. Packaged Water </a:t>
            </a:r>
            <a:br>
              <a:rPr lang="en-IN" b="1" dirty="0"/>
            </a:br>
            <a:endParaRPr lang="en-IN" dirty="0"/>
          </a:p>
        </p:txBody>
      </p:sp>
      <p:sp>
        <p:nvSpPr>
          <p:cNvPr id="3" name="Content Placeholder 2"/>
          <p:cNvSpPr>
            <a:spLocks noGrp="1"/>
          </p:cNvSpPr>
          <p:nvPr>
            <p:ph idx="1"/>
          </p:nvPr>
        </p:nvSpPr>
        <p:spPr>
          <a:xfrm>
            <a:off x="457200" y="1412776"/>
            <a:ext cx="5698976" cy="4389120"/>
          </a:xfrm>
        </p:spPr>
        <p:txBody>
          <a:bodyPr>
            <a:normAutofit lnSpcReduction="10000"/>
          </a:bodyPr>
          <a:lstStyle/>
          <a:p>
            <a:pPr marL="0" indent="0">
              <a:buNone/>
            </a:pPr>
            <a:r>
              <a:rPr lang="en-IN" sz="2000" dirty="0"/>
              <a:t>Packaged drinking water ensures safe and purified hydration, available in different types:</a:t>
            </a:r>
          </a:p>
          <a:p>
            <a:pPr marL="0" indent="0">
              <a:buNone/>
            </a:pPr>
            <a:r>
              <a:rPr lang="en-IN" sz="2000" b="1" u="sng" dirty="0"/>
              <a:t>Types of Packaged Water:</a:t>
            </a:r>
          </a:p>
          <a:p>
            <a:r>
              <a:rPr lang="en-IN" sz="2000" b="1" dirty="0"/>
              <a:t>Mineral Water</a:t>
            </a:r>
            <a:r>
              <a:rPr lang="en-IN" sz="2000" dirty="0"/>
              <a:t> – Naturally enriched with essential minerals.</a:t>
            </a:r>
          </a:p>
          <a:p>
            <a:r>
              <a:rPr lang="en-IN" sz="2000" b="1" dirty="0"/>
              <a:t>Purified Water</a:t>
            </a:r>
            <a:r>
              <a:rPr lang="en-IN" sz="2000" dirty="0"/>
              <a:t> – Processed through filtration, reverse osmosis, or UV treatment.</a:t>
            </a:r>
          </a:p>
          <a:p>
            <a:r>
              <a:rPr lang="en-IN" sz="2000" b="1" dirty="0"/>
              <a:t>Spring Water</a:t>
            </a:r>
            <a:r>
              <a:rPr lang="en-IN" sz="2000" dirty="0"/>
              <a:t> – Sourced from natural underground springs.</a:t>
            </a:r>
          </a:p>
          <a:p>
            <a:r>
              <a:rPr lang="en-IN" sz="2000" b="1" dirty="0" err="1"/>
              <a:t>Flavored</a:t>
            </a:r>
            <a:r>
              <a:rPr lang="en-IN" sz="2000" b="1" dirty="0"/>
              <a:t> Water</a:t>
            </a:r>
            <a:r>
              <a:rPr lang="en-IN" sz="2000" dirty="0"/>
              <a:t> – Infused with fruit </a:t>
            </a:r>
            <a:r>
              <a:rPr lang="en-IN" sz="2000" dirty="0" err="1"/>
              <a:t>flavors</a:t>
            </a:r>
            <a:r>
              <a:rPr lang="en-IN" sz="2000" dirty="0"/>
              <a:t> for a refreshing taste.</a:t>
            </a:r>
          </a:p>
          <a:p>
            <a:pPr marL="0" indent="0">
              <a:buNone/>
            </a:pPr>
            <a:r>
              <a:rPr lang="en-IN" sz="2000" dirty="0"/>
              <a:t>✔ </a:t>
            </a:r>
            <a:r>
              <a:rPr lang="en-IN" sz="2000" b="1" dirty="0"/>
              <a:t>Popular Brands:</a:t>
            </a:r>
            <a:r>
              <a:rPr lang="en-IN" sz="2000" dirty="0"/>
              <a:t> </a:t>
            </a:r>
            <a:r>
              <a:rPr lang="en-IN" sz="2000" dirty="0" err="1"/>
              <a:t>Bisleri</a:t>
            </a:r>
            <a:r>
              <a:rPr lang="en-IN" sz="2000" dirty="0"/>
              <a:t>, Aquafina, Kinley, Himalaya</a:t>
            </a:r>
          </a:p>
        </p:txBody>
      </p:sp>
      <p:sp>
        <p:nvSpPr>
          <p:cNvPr id="5" name="TextBox 4">
            <a:extLst>
              <a:ext uri="{FF2B5EF4-FFF2-40B4-BE49-F238E27FC236}">
                <a16:creationId xmlns:a16="http://schemas.microsoft.com/office/drawing/2014/main" id="{A079AB88-3A25-7953-3FC4-F15ED5E99E9B}"/>
              </a:ext>
            </a:extLst>
          </p:cNvPr>
          <p:cNvSpPr txBox="1"/>
          <p:nvPr/>
        </p:nvSpPr>
        <p:spPr>
          <a:xfrm>
            <a:off x="-34883" y="5864253"/>
            <a:ext cx="5544616" cy="646331"/>
          </a:xfrm>
          <a:prstGeom prst="rect">
            <a:avLst/>
          </a:prstGeom>
          <a:noFill/>
        </p:spPr>
        <p:txBody>
          <a:bodyPr wrap="square">
            <a:spAutoFit/>
          </a:bodyPr>
          <a:lstStyle/>
          <a:p>
            <a:pPr marL="0" indent="0" algn="ctr">
              <a:buNone/>
            </a:pPr>
            <a:r>
              <a:rPr lang="en-IN" dirty="0"/>
              <a:t>💧 </a:t>
            </a:r>
            <a:r>
              <a:rPr lang="en-IN" b="1" dirty="0"/>
              <a:t>Health Tip:</a:t>
            </a:r>
            <a:r>
              <a:rPr lang="en-IN" dirty="0"/>
              <a:t> Always check for the ISI or FSSAI certification to ensure safety and purity.</a:t>
            </a:r>
          </a:p>
        </p:txBody>
      </p:sp>
      <p:pic>
        <p:nvPicPr>
          <p:cNvPr id="9" name="Picture 8">
            <a:extLst>
              <a:ext uri="{FF2B5EF4-FFF2-40B4-BE49-F238E27FC236}">
                <a16:creationId xmlns:a16="http://schemas.microsoft.com/office/drawing/2014/main" id="{351E934D-F839-3357-3D76-E29F1F3394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2119" y="1700808"/>
            <a:ext cx="3491881" cy="5610052"/>
          </a:xfrm>
          <a:prstGeom prst="rect">
            <a:avLst/>
          </a:prstGeom>
        </p:spPr>
      </p:pic>
    </p:spTree>
    <p:extLst>
      <p:ext uri="{BB962C8B-B14F-4D97-AF65-F5344CB8AC3E}">
        <p14:creationId xmlns:p14="http://schemas.microsoft.com/office/powerpoint/2010/main" val="3442253966"/>
      </p:ext>
    </p:extLst>
  </p:cSld>
  <p:clrMapOvr>
    <a:masterClrMapping/>
  </p:clrMapOvr>
  <p:transition spd="med">
    <p:pull/>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749" y="808339"/>
            <a:ext cx="8229600" cy="1143000"/>
          </a:xfrm>
        </p:spPr>
        <p:txBody>
          <a:bodyPr>
            <a:normAutofit fontScale="90000"/>
          </a:bodyPr>
          <a:lstStyle/>
          <a:p>
            <a:pPr algn="ctr"/>
            <a:r>
              <a:rPr lang="en-IN" b="1" dirty="0"/>
              <a:t>25. Condiments</a:t>
            </a:r>
            <a:br>
              <a:rPr lang="en-IN" b="1" dirty="0"/>
            </a:br>
            <a:endParaRPr lang="en-IN" dirty="0"/>
          </a:p>
        </p:txBody>
      </p:sp>
      <p:sp>
        <p:nvSpPr>
          <p:cNvPr id="3" name="Content Placeholder 2"/>
          <p:cNvSpPr>
            <a:spLocks noGrp="1"/>
          </p:cNvSpPr>
          <p:nvPr>
            <p:ph idx="1"/>
          </p:nvPr>
        </p:nvSpPr>
        <p:spPr>
          <a:xfrm>
            <a:off x="457200" y="1576977"/>
            <a:ext cx="8229600" cy="4389120"/>
          </a:xfrm>
        </p:spPr>
        <p:txBody>
          <a:bodyPr>
            <a:normAutofit fontScale="62500" lnSpcReduction="20000"/>
          </a:bodyPr>
          <a:lstStyle/>
          <a:p>
            <a:pPr marL="0" indent="0">
              <a:buNone/>
            </a:pPr>
            <a:r>
              <a:rPr lang="en-IN" b="1" dirty="0"/>
              <a:t>Vinegars &amp; Pickles</a:t>
            </a:r>
          </a:p>
          <a:p>
            <a:r>
              <a:rPr lang="en-IN" b="1" dirty="0"/>
              <a:t>White Vinegar</a:t>
            </a:r>
            <a:r>
              <a:rPr lang="en-IN" dirty="0"/>
              <a:t> – Used in cooking and pickling.</a:t>
            </a:r>
          </a:p>
          <a:p>
            <a:r>
              <a:rPr lang="en-IN" b="1" dirty="0"/>
              <a:t>Apple Cider Vinegar</a:t>
            </a:r>
            <a:r>
              <a:rPr lang="en-IN" dirty="0"/>
              <a:t> – Known for its health benefits.</a:t>
            </a:r>
          </a:p>
          <a:p>
            <a:r>
              <a:rPr lang="en-IN" b="1" dirty="0"/>
              <a:t>Pickles (</a:t>
            </a:r>
            <a:r>
              <a:rPr lang="en-IN" b="1" dirty="0" err="1"/>
              <a:t>Achar</a:t>
            </a:r>
            <a:r>
              <a:rPr lang="en-IN" b="1" dirty="0"/>
              <a:t>)</a:t>
            </a:r>
            <a:r>
              <a:rPr lang="en-IN" dirty="0"/>
              <a:t> – Spiced, fermented vegetables or fruits preserved in oil or vinegar.</a:t>
            </a:r>
          </a:p>
          <a:p>
            <a:endParaRPr lang="en-IN" b="1" dirty="0"/>
          </a:p>
          <a:p>
            <a:pPr marL="0" indent="0">
              <a:buNone/>
            </a:pPr>
            <a:r>
              <a:rPr lang="en-IN" b="1" u="sng" dirty="0"/>
              <a:t>Dry Condiments &amp; Seasonings</a:t>
            </a:r>
          </a:p>
          <a:p>
            <a:r>
              <a:rPr lang="en-IN" b="1" dirty="0"/>
              <a:t>Salt &amp; Pepper</a:t>
            </a:r>
            <a:r>
              <a:rPr lang="en-IN" dirty="0"/>
              <a:t> – Basic seasonings for all cuisines.</a:t>
            </a:r>
          </a:p>
          <a:p>
            <a:r>
              <a:rPr lang="en-IN" b="1" dirty="0" err="1"/>
              <a:t>Chaat</a:t>
            </a:r>
            <a:r>
              <a:rPr lang="en-IN" b="1" dirty="0"/>
              <a:t> Masala &amp; </a:t>
            </a:r>
            <a:r>
              <a:rPr lang="en-IN" b="1" dirty="0" err="1"/>
              <a:t>Garam</a:t>
            </a:r>
            <a:r>
              <a:rPr lang="en-IN" b="1" dirty="0"/>
              <a:t> Masala</a:t>
            </a:r>
            <a:r>
              <a:rPr lang="en-IN" dirty="0"/>
              <a:t> – Indian spice blends for </a:t>
            </a:r>
            <a:r>
              <a:rPr lang="en-IN" dirty="0" err="1"/>
              <a:t>flavor</a:t>
            </a:r>
            <a:r>
              <a:rPr lang="en-IN" dirty="0"/>
              <a:t> enhancement.</a:t>
            </a:r>
          </a:p>
          <a:p>
            <a:r>
              <a:rPr lang="en-IN" b="1" dirty="0"/>
              <a:t>Herbs (Oregano, Basil, Thyme, Rosemary)</a:t>
            </a:r>
            <a:r>
              <a:rPr lang="en-IN" dirty="0"/>
              <a:t> – Used in Italian, Mediterranean, and continental dishes.</a:t>
            </a:r>
          </a:p>
          <a:p>
            <a:r>
              <a:rPr lang="en-IN" dirty="0"/>
              <a:t>✔ </a:t>
            </a:r>
            <a:r>
              <a:rPr lang="en-IN" b="1" dirty="0"/>
              <a:t>Uses of Condiments:</a:t>
            </a:r>
            <a:br>
              <a:rPr lang="en-IN" dirty="0"/>
            </a:br>
            <a:r>
              <a:rPr lang="en-IN" dirty="0"/>
              <a:t>✔ Adds depth and </a:t>
            </a:r>
            <a:r>
              <a:rPr lang="en-IN" dirty="0" err="1"/>
              <a:t>flavor</a:t>
            </a:r>
            <a:r>
              <a:rPr lang="en-IN" dirty="0"/>
              <a:t> to food</a:t>
            </a:r>
            <a:br>
              <a:rPr lang="en-IN" dirty="0"/>
            </a:br>
            <a:r>
              <a:rPr lang="en-IN" dirty="0"/>
              <a:t>✔ Used as a side dip or ingredient in cooking</a:t>
            </a:r>
            <a:br>
              <a:rPr lang="en-IN" dirty="0"/>
            </a:br>
            <a:r>
              <a:rPr lang="en-IN" dirty="0"/>
              <a:t>✔ Enhances taste in fast foods, snacks, and traditional dishes</a:t>
            </a:r>
          </a:p>
          <a:p>
            <a:endParaRPr lang="en-IN" dirty="0"/>
          </a:p>
          <a:p>
            <a:r>
              <a:rPr lang="en-IN" b="1" dirty="0"/>
              <a:t>Final Thoughts:</a:t>
            </a:r>
          </a:p>
          <a:p>
            <a:r>
              <a:rPr lang="en-IN" dirty="0"/>
              <a:t>✔ </a:t>
            </a:r>
            <a:r>
              <a:rPr lang="en-IN" b="1" dirty="0"/>
              <a:t>For Refreshing Drinks → Squashes &amp; Cordials</a:t>
            </a:r>
            <a:br>
              <a:rPr lang="en-IN" dirty="0"/>
            </a:br>
            <a:r>
              <a:rPr lang="en-IN" dirty="0"/>
              <a:t>✔ </a:t>
            </a:r>
            <a:r>
              <a:rPr lang="en-IN" b="1" dirty="0"/>
              <a:t>For Safe Hydration → Packaged Water</a:t>
            </a:r>
            <a:br>
              <a:rPr lang="en-IN" dirty="0"/>
            </a:br>
            <a:r>
              <a:rPr lang="en-IN" dirty="0"/>
              <a:t>✔ </a:t>
            </a:r>
            <a:r>
              <a:rPr lang="en-IN" b="1" dirty="0"/>
              <a:t>For </a:t>
            </a:r>
            <a:r>
              <a:rPr lang="en-IN" b="1" dirty="0" err="1"/>
              <a:t>Flavorful</a:t>
            </a:r>
            <a:r>
              <a:rPr lang="en-IN" b="1" dirty="0"/>
              <a:t> Cooking → Condiments</a:t>
            </a:r>
            <a:endParaRPr lang="en-IN" dirty="0"/>
          </a:p>
          <a:p>
            <a:endParaRPr lang="en-IN" dirty="0"/>
          </a:p>
          <a:p>
            <a:endParaRPr lang="en-IN" dirty="0"/>
          </a:p>
          <a:p>
            <a:endParaRPr lang="en-IN" dirty="0"/>
          </a:p>
          <a:p>
            <a:endParaRPr lang="en-IN" dirty="0"/>
          </a:p>
        </p:txBody>
      </p:sp>
      <p:sp>
        <p:nvSpPr>
          <p:cNvPr id="6" name="TextBox 5">
            <a:extLst>
              <a:ext uri="{FF2B5EF4-FFF2-40B4-BE49-F238E27FC236}">
                <a16:creationId xmlns:a16="http://schemas.microsoft.com/office/drawing/2014/main" id="{A83B7EA1-A23B-3B1C-AB4B-DC06F2DE86CA}"/>
              </a:ext>
            </a:extLst>
          </p:cNvPr>
          <p:cNvSpPr txBox="1"/>
          <p:nvPr/>
        </p:nvSpPr>
        <p:spPr>
          <a:xfrm>
            <a:off x="4292600" y="1223338"/>
            <a:ext cx="4622800" cy="369332"/>
          </a:xfrm>
          <a:prstGeom prst="rect">
            <a:avLst/>
          </a:prstGeom>
          <a:noFill/>
        </p:spPr>
        <p:txBody>
          <a:bodyPr wrap="square">
            <a:spAutoFit/>
          </a:bodyPr>
          <a:lstStyle/>
          <a:p>
            <a:r>
              <a:rPr lang="en-IN" b="1" dirty="0">
                <a:solidFill>
                  <a:srgbClr val="FF0000"/>
                </a:solidFill>
              </a:rPr>
              <a:t>Essential Beverages &amp; Flavour Enhancers</a:t>
            </a:r>
            <a:endParaRPr lang="en-IN" dirty="0">
              <a:solidFill>
                <a:srgbClr val="FF0000"/>
              </a:solidFill>
            </a:endParaRPr>
          </a:p>
        </p:txBody>
      </p:sp>
      <p:pic>
        <p:nvPicPr>
          <p:cNvPr id="8" name="Picture 7">
            <a:extLst>
              <a:ext uri="{FF2B5EF4-FFF2-40B4-BE49-F238E27FC236}">
                <a16:creationId xmlns:a16="http://schemas.microsoft.com/office/drawing/2014/main" id="{1CE7B4A9-0662-9BF7-4452-3988CD78545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2902" y="4797152"/>
            <a:ext cx="3051097" cy="2033271"/>
          </a:xfrm>
          <a:prstGeom prst="rect">
            <a:avLst/>
          </a:prstGeom>
        </p:spPr>
      </p:pic>
      <p:pic>
        <p:nvPicPr>
          <p:cNvPr id="5" name="Picture 4">
            <a:extLst>
              <a:ext uri="{FF2B5EF4-FFF2-40B4-BE49-F238E27FC236}">
                <a16:creationId xmlns:a16="http://schemas.microsoft.com/office/drawing/2014/main" id="{D27A4D1C-B3E1-0099-9529-BABE44737DF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85" y="6049661"/>
            <a:ext cx="5923111" cy="780762"/>
          </a:xfrm>
          <a:prstGeom prst="rect">
            <a:avLst/>
          </a:prstGeom>
        </p:spPr>
      </p:pic>
      <p:sp>
        <p:nvSpPr>
          <p:cNvPr id="7" name="Rectangle 6"/>
          <p:cNvSpPr/>
          <p:nvPr/>
        </p:nvSpPr>
        <p:spPr>
          <a:xfrm>
            <a:off x="251520" y="6089809"/>
            <a:ext cx="6048672" cy="646331"/>
          </a:xfrm>
          <a:prstGeom prst="rect">
            <a:avLst/>
          </a:prstGeom>
        </p:spPr>
        <p:txBody>
          <a:bodyPr wrap="square">
            <a:spAutoFit/>
          </a:bodyPr>
          <a:lstStyle/>
          <a:p>
            <a:r>
              <a:rPr lang="en-IN" dirty="0"/>
              <a:t>Each of these plays a crucial role in everyday meals and beverages, making food tastier and hydration healthier! </a:t>
            </a:r>
          </a:p>
        </p:txBody>
      </p:sp>
    </p:spTree>
    <p:extLst>
      <p:ext uri="{BB962C8B-B14F-4D97-AF65-F5344CB8AC3E}">
        <p14:creationId xmlns:p14="http://schemas.microsoft.com/office/powerpoint/2010/main" val="272711750"/>
      </p:ext>
    </p:extLst>
  </p:cSld>
  <p:clrMapOvr>
    <a:masterClrMapping/>
  </p:clrMapOvr>
  <p:transition spd="med">
    <p:pull/>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77891"/>
            <a:ext cx="8229600" cy="1143000"/>
          </a:xfrm>
        </p:spPr>
        <p:txBody>
          <a:bodyPr>
            <a:normAutofit fontScale="90000"/>
          </a:bodyPr>
          <a:lstStyle/>
          <a:p>
            <a:pPr algn="ctr"/>
            <a:r>
              <a:rPr lang="en-IN" b="1" dirty="0"/>
              <a:t>Household Items</a:t>
            </a:r>
            <a:br>
              <a:rPr lang="en-IN" b="1" dirty="0"/>
            </a:br>
            <a:endParaRPr lang="en-IN" dirty="0"/>
          </a:p>
        </p:txBody>
      </p:sp>
      <p:pic>
        <p:nvPicPr>
          <p:cNvPr id="7" name="Picture 6">
            <a:extLst>
              <a:ext uri="{FF2B5EF4-FFF2-40B4-BE49-F238E27FC236}">
                <a16:creationId xmlns:a16="http://schemas.microsoft.com/office/drawing/2014/main" id="{C4398E9C-6671-09B4-264E-1815C1F7D7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3421" y="4178219"/>
            <a:ext cx="2571187" cy="2450663"/>
          </a:xfrm>
          <a:prstGeom prst="rect">
            <a:avLst/>
          </a:prstGeom>
        </p:spPr>
      </p:pic>
      <p:sp>
        <p:nvSpPr>
          <p:cNvPr id="5" name="TextBox 4">
            <a:extLst>
              <a:ext uri="{FF2B5EF4-FFF2-40B4-BE49-F238E27FC236}">
                <a16:creationId xmlns:a16="http://schemas.microsoft.com/office/drawing/2014/main" id="{81005496-FFF3-A346-EAC8-8E9A92F1A651}"/>
              </a:ext>
            </a:extLst>
          </p:cNvPr>
          <p:cNvSpPr txBox="1"/>
          <p:nvPr/>
        </p:nvSpPr>
        <p:spPr>
          <a:xfrm>
            <a:off x="4384022" y="1034633"/>
            <a:ext cx="4580466" cy="369332"/>
          </a:xfrm>
          <a:prstGeom prst="rect">
            <a:avLst/>
          </a:prstGeom>
          <a:noFill/>
        </p:spPr>
        <p:txBody>
          <a:bodyPr wrap="square">
            <a:spAutoFit/>
          </a:bodyPr>
          <a:lstStyle/>
          <a:p>
            <a:r>
              <a:rPr lang="en-IN" b="1" dirty="0">
                <a:solidFill>
                  <a:srgbClr val="FF0000"/>
                </a:solidFill>
              </a:rPr>
              <a:t>Essential Products for Everyday Living</a:t>
            </a:r>
            <a:endParaRPr lang="en-IN" dirty="0">
              <a:solidFill>
                <a:srgbClr val="FF0000"/>
              </a:solidFill>
            </a:endParaRPr>
          </a:p>
        </p:txBody>
      </p:sp>
      <p:sp>
        <p:nvSpPr>
          <p:cNvPr id="8" name="TextBox 7">
            <a:extLst>
              <a:ext uri="{FF2B5EF4-FFF2-40B4-BE49-F238E27FC236}">
                <a16:creationId xmlns:a16="http://schemas.microsoft.com/office/drawing/2014/main" id="{93E8071B-DEF8-64F0-1525-205821C0F429}"/>
              </a:ext>
            </a:extLst>
          </p:cNvPr>
          <p:cNvSpPr txBox="1"/>
          <p:nvPr/>
        </p:nvSpPr>
        <p:spPr>
          <a:xfrm>
            <a:off x="211419" y="1290294"/>
            <a:ext cx="8229599" cy="646331"/>
          </a:xfrm>
          <a:prstGeom prst="rect">
            <a:avLst/>
          </a:prstGeom>
          <a:noFill/>
        </p:spPr>
        <p:txBody>
          <a:bodyPr wrap="square">
            <a:spAutoFit/>
          </a:bodyPr>
          <a:lstStyle/>
          <a:p>
            <a:pPr marL="0" indent="0">
              <a:buNone/>
            </a:pPr>
            <a:r>
              <a:rPr lang="en-IN" dirty="0"/>
              <a:t>Household items are essential products used for cleaning, maintenance, cooking, and personal care, ensuring a comfortable and hygienic living environment.</a:t>
            </a:r>
          </a:p>
        </p:txBody>
      </p:sp>
      <p:sp>
        <p:nvSpPr>
          <p:cNvPr id="9" name="Content Placeholder 2">
            <a:extLst>
              <a:ext uri="{FF2B5EF4-FFF2-40B4-BE49-F238E27FC236}">
                <a16:creationId xmlns:a16="http://schemas.microsoft.com/office/drawing/2014/main" id="{832F87CF-61E3-37DE-0B16-3AEB748214F3}"/>
              </a:ext>
            </a:extLst>
          </p:cNvPr>
          <p:cNvSpPr txBox="1">
            <a:spLocks/>
          </p:cNvSpPr>
          <p:nvPr/>
        </p:nvSpPr>
        <p:spPr>
          <a:xfrm>
            <a:off x="151301" y="2076552"/>
            <a:ext cx="8229600" cy="4389120"/>
          </a:xfrm>
          <a:prstGeom prst="rect">
            <a:avLst/>
          </a:prstGeom>
        </p:spPr>
        <p:txBody>
          <a:bodyPr vert="horz">
            <a:normAutofit fontScale="62500" lnSpcReduction="200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Font typeface="Wingdings 2"/>
              <a:buNone/>
            </a:pPr>
            <a:endParaRPr lang="en-IN" dirty="0"/>
          </a:p>
          <a:p>
            <a:pPr marL="0" indent="0">
              <a:buFont typeface="Wingdings 2"/>
              <a:buNone/>
            </a:pPr>
            <a:r>
              <a:rPr lang="en-IN" b="1" dirty="0"/>
              <a:t>1. Cleaning &amp; Hygiene Products</a:t>
            </a:r>
          </a:p>
          <a:p>
            <a:pPr marL="0" indent="0">
              <a:buFont typeface="Wingdings 2"/>
              <a:buNone/>
            </a:pPr>
            <a:r>
              <a:rPr lang="en-IN" dirty="0"/>
              <a:t>     Keeping a home clean and hygienic is essential for a healthy lifestyle.</a:t>
            </a:r>
          </a:p>
          <a:p>
            <a:pPr marL="0" indent="0">
              <a:buFont typeface="Wingdings 2"/>
              <a:buNone/>
            </a:pPr>
            <a:r>
              <a:rPr lang="en-IN" dirty="0"/>
              <a:t>✔ </a:t>
            </a:r>
            <a:r>
              <a:rPr lang="en-IN" b="1" dirty="0"/>
              <a:t>Surface Cleaners</a:t>
            </a:r>
            <a:r>
              <a:rPr lang="en-IN" dirty="0"/>
              <a:t> – Used for floors, kitchen counters, and furniture (e.g., Dettol, </a:t>
            </a:r>
            <a:r>
              <a:rPr lang="en-IN" dirty="0" err="1"/>
              <a:t>Lizol</a:t>
            </a:r>
            <a:r>
              <a:rPr lang="en-IN" dirty="0"/>
              <a:t>, Colin).</a:t>
            </a:r>
            <a:br>
              <a:rPr lang="en-IN" dirty="0"/>
            </a:br>
            <a:r>
              <a:rPr lang="en-IN" dirty="0"/>
              <a:t>✔ </a:t>
            </a:r>
            <a:r>
              <a:rPr lang="en-IN" b="1" dirty="0"/>
              <a:t>Dishwashing Liquids &amp; Bars</a:t>
            </a:r>
            <a:r>
              <a:rPr lang="en-IN" dirty="0"/>
              <a:t> – Help remove grease and stains from utensils (e.g., Vim, </a:t>
            </a:r>
            <a:r>
              <a:rPr lang="en-IN" dirty="0" err="1"/>
              <a:t>Pril</a:t>
            </a:r>
            <a:r>
              <a:rPr lang="en-IN" dirty="0"/>
              <a:t>).</a:t>
            </a:r>
            <a:br>
              <a:rPr lang="en-IN" dirty="0"/>
            </a:br>
            <a:r>
              <a:rPr lang="en-IN" dirty="0"/>
              <a:t>✔ </a:t>
            </a:r>
            <a:r>
              <a:rPr lang="en-IN" b="1" dirty="0"/>
              <a:t>Laundry Detergents &amp; Fabric Softeners</a:t>
            </a:r>
            <a:r>
              <a:rPr lang="en-IN" dirty="0"/>
              <a:t> – Used for washing clothes (e.g., Surf Excel, Tide, Comfort).</a:t>
            </a:r>
            <a:br>
              <a:rPr lang="en-IN" dirty="0"/>
            </a:br>
            <a:r>
              <a:rPr lang="en-IN" dirty="0"/>
              <a:t>✔ </a:t>
            </a:r>
            <a:r>
              <a:rPr lang="en-IN" b="1" dirty="0"/>
              <a:t>Toilet Cleaners</a:t>
            </a:r>
            <a:r>
              <a:rPr lang="en-IN" dirty="0"/>
              <a:t> – Disinfects and cleans toilets (e.g., Harpic, </a:t>
            </a:r>
            <a:r>
              <a:rPr lang="en-IN" dirty="0" err="1"/>
              <a:t>Domex</a:t>
            </a:r>
            <a:r>
              <a:rPr lang="en-IN" dirty="0"/>
              <a:t>).</a:t>
            </a:r>
            <a:br>
              <a:rPr lang="en-IN" dirty="0"/>
            </a:br>
            <a:r>
              <a:rPr lang="en-IN" dirty="0"/>
              <a:t>✔ </a:t>
            </a:r>
            <a:r>
              <a:rPr lang="en-IN" b="1" dirty="0"/>
              <a:t>Garbage Bags &amp; Dustbins</a:t>
            </a:r>
            <a:r>
              <a:rPr lang="en-IN" dirty="0"/>
              <a:t> – Essential for proper waste disposal.</a:t>
            </a:r>
          </a:p>
          <a:p>
            <a:endParaRPr lang="en-IN" dirty="0"/>
          </a:p>
          <a:p>
            <a:pPr marL="0" indent="0">
              <a:buFont typeface="Wingdings 2"/>
              <a:buNone/>
            </a:pPr>
            <a:r>
              <a:rPr lang="en-IN" b="1" dirty="0"/>
              <a:t>2. Kitchen Essentials</a:t>
            </a:r>
          </a:p>
          <a:p>
            <a:pPr marL="0" indent="0">
              <a:buFont typeface="Wingdings 2"/>
              <a:buNone/>
            </a:pPr>
            <a:r>
              <a:rPr lang="en-IN" dirty="0"/>
              <a:t>    Every kitchen needs basic utensils, storage solutions, and appliances for smooth functioning.</a:t>
            </a:r>
          </a:p>
          <a:p>
            <a:pPr marL="0" indent="0">
              <a:buFont typeface="Wingdings 2"/>
              <a:buNone/>
            </a:pPr>
            <a:r>
              <a:rPr lang="en-IN" dirty="0"/>
              <a:t>✔ </a:t>
            </a:r>
            <a:r>
              <a:rPr lang="en-IN" b="1" dirty="0"/>
              <a:t>Cookware &amp; Utensils</a:t>
            </a:r>
            <a:r>
              <a:rPr lang="en-IN" dirty="0"/>
              <a:t> – Pots, pans, spatulas, ladles, pressure cookers.</a:t>
            </a:r>
            <a:br>
              <a:rPr lang="en-IN" dirty="0"/>
            </a:br>
            <a:r>
              <a:rPr lang="en-IN" dirty="0"/>
              <a:t>✔ </a:t>
            </a:r>
            <a:r>
              <a:rPr lang="en-IN" b="1" dirty="0"/>
              <a:t>Storage Containers</a:t>
            </a:r>
            <a:r>
              <a:rPr lang="en-IN" dirty="0"/>
              <a:t> – Airtight jars for storing grains, spices, and snacks.</a:t>
            </a:r>
            <a:br>
              <a:rPr lang="en-IN" dirty="0"/>
            </a:br>
            <a:r>
              <a:rPr lang="en-IN" dirty="0"/>
              <a:t>✔ </a:t>
            </a:r>
            <a:r>
              <a:rPr lang="en-IN" b="1" dirty="0"/>
              <a:t>Foil, Cling Wrap &amp; Baking Paper</a:t>
            </a:r>
            <a:r>
              <a:rPr lang="en-IN" dirty="0"/>
              <a:t> – Used for food storage and baking.</a:t>
            </a:r>
            <a:br>
              <a:rPr lang="en-IN" dirty="0"/>
            </a:br>
            <a:r>
              <a:rPr lang="en-IN" dirty="0"/>
              <a:t>✔ </a:t>
            </a:r>
            <a:r>
              <a:rPr lang="en-IN" b="1" dirty="0"/>
              <a:t>Chopping Boards &amp; Knives</a:t>
            </a:r>
            <a:r>
              <a:rPr lang="en-IN" dirty="0"/>
              <a:t> – Essential for food preparation.</a:t>
            </a:r>
            <a:br>
              <a:rPr lang="en-IN" dirty="0"/>
            </a:br>
            <a:r>
              <a:rPr lang="en-IN" dirty="0"/>
              <a:t>✔ </a:t>
            </a:r>
            <a:r>
              <a:rPr lang="en-IN" b="1" dirty="0"/>
              <a:t>Kitchen Towels &amp; Napkins</a:t>
            </a:r>
            <a:r>
              <a:rPr lang="en-IN" dirty="0"/>
              <a:t> – Used for wiping and cleaning </a:t>
            </a:r>
            <a:r>
              <a:rPr lang="en-IN" dirty="0" err="1"/>
              <a:t>surfacees</a:t>
            </a:r>
            <a:r>
              <a:rPr lang="en-IN" dirty="0"/>
              <a:t>.</a:t>
            </a:r>
          </a:p>
        </p:txBody>
      </p:sp>
    </p:spTree>
    <p:extLst>
      <p:ext uri="{BB962C8B-B14F-4D97-AF65-F5344CB8AC3E}">
        <p14:creationId xmlns:p14="http://schemas.microsoft.com/office/powerpoint/2010/main" val="1679845839"/>
      </p:ext>
    </p:extLst>
  </p:cSld>
  <p:clrMapOvr>
    <a:masterClrMapping/>
  </p:clrMapOvr>
  <p:transition spd="med">
    <p:pull/>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696064"/>
            <a:ext cx="8507288" cy="5037192"/>
          </a:xfrm>
        </p:spPr>
        <p:txBody>
          <a:bodyPr>
            <a:normAutofit fontScale="55000" lnSpcReduction="20000"/>
          </a:bodyPr>
          <a:lstStyle/>
          <a:p>
            <a:pPr marL="0" indent="0">
              <a:buNone/>
            </a:pPr>
            <a:r>
              <a:rPr lang="en-IN" b="1" dirty="0"/>
              <a:t>3. Home Utility Items</a:t>
            </a:r>
          </a:p>
          <a:p>
            <a:r>
              <a:rPr lang="en-IN" dirty="0"/>
              <a:t>✔ </a:t>
            </a:r>
            <a:r>
              <a:rPr lang="en-IN" b="1" dirty="0"/>
              <a:t>Lighting &amp; Electricals</a:t>
            </a:r>
            <a:r>
              <a:rPr lang="en-IN" dirty="0"/>
              <a:t> – LED bulbs, extension cords, batteries.</a:t>
            </a:r>
            <a:br>
              <a:rPr lang="en-IN" dirty="0"/>
            </a:br>
            <a:r>
              <a:rPr lang="en-IN" dirty="0"/>
              <a:t>✔ </a:t>
            </a:r>
            <a:r>
              <a:rPr lang="en-IN" b="1" dirty="0"/>
              <a:t>Furniture &amp; Decor</a:t>
            </a:r>
            <a:r>
              <a:rPr lang="en-IN" dirty="0"/>
              <a:t> – Chairs, tables, curtains, bedsheets, cushion covers.</a:t>
            </a:r>
            <a:br>
              <a:rPr lang="en-IN" dirty="0"/>
            </a:br>
            <a:r>
              <a:rPr lang="en-IN" dirty="0"/>
              <a:t>✔ </a:t>
            </a:r>
            <a:r>
              <a:rPr lang="en-IN" b="1" dirty="0"/>
              <a:t>Repair &amp; Maintenance Tools</a:t>
            </a:r>
            <a:r>
              <a:rPr lang="en-IN" dirty="0"/>
              <a:t> – Screwdrivers, pliers, hammers, tapes.</a:t>
            </a:r>
          </a:p>
          <a:p>
            <a:endParaRPr lang="en-IN" dirty="0"/>
          </a:p>
          <a:p>
            <a:pPr marL="0" indent="0">
              <a:buNone/>
            </a:pPr>
            <a:r>
              <a:rPr lang="en-IN" b="1" dirty="0"/>
              <a:t>4. Personal Care &amp; Toiletries</a:t>
            </a:r>
          </a:p>
          <a:p>
            <a:r>
              <a:rPr lang="en-IN" dirty="0"/>
              <a:t>✔ </a:t>
            </a:r>
            <a:r>
              <a:rPr lang="en-IN" b="1" dirty="0"/>
              <a:t>Soaps &amp; Body Wash</a:t>
            </a:r>
            <a:r>
              <a:rPr lang="en-IN" dirty="0"/>
              <a:t> – Cleanses and refreshes the skin (e.g., Lux, Dove).</a:t>
            </a:r>
            <a:br>
              <a:rPr lang="en-IN" dirty="0"/>
            </a:br>
            <a:r>
              <a:rPr lang="en-IN" dirty="0"/>
              <a:t>✔ </a:t>
            </a:r>
            <a:r>
              <a:rPr lang="en-IN" b="1" dirty="0"/>
              <a:t>Shampoos &amp; Conditioners</a:t>
            </a:r>
            <a:r>
              <a:rPr lang="en-IN" dirty="0"/>
              <a:t> – Keeps hair clean and healthy (e.g., Head &amp; Shoulders, Pantene).</a:t>
            </a:r>
            <a:br>
              <a:rPr lang="en-IN" dirty="0"/>
            </a:br>
            <a:r>
              <a:rPr lang="en-IN" dirty="0"/>
              <a:t>✔ </a:t>
            </a:r>
            <a:r>
              <a:rPr lang="en-IN" b="1" dirty="0"/>
              <a:t>Toothpaste &amp; Brushes</a:t>
            </a:r>
            <a:r>
              <a:rPr lang="en-IN" dirty="0"/>
              <a:t> – Essential for oral hygiene (e.g., Colgate, </a:t>
            </a:r>
            <a:r>
              <a:rPr lang="en-IN" dirty="0" err="1"/>
              <a:t>Sensodyne</a:t>
            </a:r>
            <a:r>
              <a:rPr lang="en-IN" dirty="0"/>
              <a:t>).</a:t>
            </a:r>
            <a:br>
              <a:rPr lang="en-IN" dirty="0"/>
            </a:br>
            <a:r>
              <a:rPr lang="en-IN" dirty="0"/>
              <a:t>✔ </a:t>
            </a:r>
            <a:r>
              <a:rPr lang="en-IN" b="1" dirty="0"/>
              <a:t>Hand Sanitizers &amp; Tissues</a:t>
            </a:r>
            <a:r>
              <a:rPr lang="en-IN" dirty="0"/>
              <a:t> – Helps maintain personal hygiene.</a:t>
            </a:r>
          </a:p>
          <a:p>
            <a:endParaRPr lang="en-IN" dirty="0"/>
          </a:p>
          <a:p>
            <a:pPr marL="0" indent="0">
              <a:buNone/>
            </a:pPr>
            <a:r>
              <a:rPr lang="en-IN" b="1" dirty="0"/>
              <a:t>5. Storage &amp; Organizers</a:t>
            </a:r>
          </a:p>
          <a:p>
            <a:r>
              <a:rPr lang="en-IN" dirty="0"/>
              <a:t>✔ </a:t>
            </a:r>
            <a:r>
              <a:rPr lang="en-IN" b="1" dirty="0"/>
              <a:t>Shelves &amp; Racks</a:t>
            </a:r>
            <a:r>
              <a:rPr lang="en-IN" dirty="0"/>
              <a:t> – Helps keep spaces clutter-free.</a:t>
            </a:r>
            <a:br>
              <a:rPr lang="en-IN" dirty="0"/>
            </a:br>
            <a:r>
              <a:rPr lang="en-IN" dirty="0"/>
              <a:t>✔ </a:t>
            </a:r>
            <a:r>
              <a:rPr lang="en-IN" b="1" dirty="0"/>
              <a:t>Plastic Bins &amp; Boxes</a:t>
            </a:r>
            <a:r>
              <a:rPr lang="en-IN" dirty="0"/>
              <a:t> – Used for organizing clothes, accessories, and documents.</a:t>
            </a:r>
            <a:br>
              <a:rPr lang="en-IN" dirty="0"/>
            </a:br>
            <a:r>
              <a:rPr lang="en-IN" dirty="0"/>
              <a:t>✔ </a:t>
            </a:r>
            <a:r>
              <a:rPr lang="en-IN" b="1" dirty="0"/>
              <a:t>Shoe Racks &amp; Hangers</a:t>
            </a:r>
            <a:r>
              <a:rPr lang="en-IN" dirty="0"/>
              <a:t> – Keeps footwear and clothes neatly arranged.</a:t>
            </a:r>
          </a:p>
          <a:p>
            <a:endParaRPr lang="en-IN" dirty="0"/>
          </a:p>
          <a:p>
            <a:pPr marL="0" indent="0">
              <a:buNone/>
            </a:pPr>
            <a:r>
              <a:rPr lang="en-IN" b="1" dirty="0"/>
              <a:t>6. Air Fresheners &amp; Pest Control</a:t>
            </a:r>
          </a:p>
          <a:p>
            <a:r>
              <a:rPr lang="en-IN" dirty="0"/>
              <a:t>✔ </a:t>
            </a:r>
            <a:r>
              <a:rPr lang="en-IN" b="1" dirty="0"/>
              <a:t>Room Fresheners &amp; Diffusers</a:t>
            </a:r>
            <a:r>
              <a:rPr lang="en-IN" dirty="0"/>
              <a:t> – Keeps the home smelling pleasant.</a:t>
            </a:r>
            <a:br>
              <a:rPr lang="en-IN" dirty="0"/>
            </a:br>
            <a:r>
              <a:rPr lang="en-IN" dirty="0"/>
              <a:t>✔ </a:t>
            </a:r>
            <a:r>
              <a:rPr lang="en-IN" b="1" dirty="0"/>
              <a:t>Mosquito Repellents &amp; Insect Killers</a:t>
            </a:r>
            <a:r>
              <a:rPr lang="en-IN" dirty="0"/>
              <a:t> – Helps keep pests away (e.g., All Out, Good Knight).</a:t>
            </a:r>
          </a:p>
          <a:p>
            <a:endParaRPr lang="en-IN" dirty="0"/>
          </a:p>
          <a:p>
            <a:pPr marL="0" indent="0">
              <a:buNone/>
            </a:pPr>
            <a:r>
              <a:rPr lang="en-IN" b="1" dirty="0"/>
              <a:t>Final Thoughts</a:t>
            </a:r>
          </a:p>
          <a:p>
            <a:r>
              <a:rPr lang="en-IN" dirty="0"/>
              <a:t>✔ </a:t>
            </a:r>
            <a:r>
              <a:rPr lang="en-IN" b="1" dirty="0"/>
              <a:t>For Cleaning &amp; Hygiene → Surface cleaners, dishwashers, detergents</a:t>
            </a:r>
            <a:br>
              <a:rPr lang="en-IN" dirty="0"/>
            </a:br>
            <a:r>
              <a:rPr lang="en-IN" dirty="0"/>
              <a:t>✔ </a:t>
            </a:r>
            <a:r>
              <a:rPr lang="en-IN" b="1" dirty="0"/>
              <a:t>For Kitchen &amp; Cooking → Utensils, storage, and food wraps</a:t>
            </a:r>
            <a:br>
              <a:rPr lang="en-IN" dirty="0"/>
            </a:br>
            <a:r>
              <a:rPr lang="en-IN" dirty="0"/>
              <a:t>✔ </a:t>
            </a:r>
            <a:r>
              <a:rPr lang="en-IN" b="1" dirty="0"/>
              <a:t>For Home Comfort → Lighting, furniture, and organizers</a:t>
            </a:r>
            <a:br>
              <a:rPr lang="en-IN" dirty="0"/>
            </a:br>
            <a:r>
              <a:rPr lang="en-IN" dirty="0"/>
              <a:t>✔ </a:t>
            </a:r>
            <a:r>
              <a:rPr lang="en-IN" b="1" dirty="0"/>
              <a:t>For Personal Care → Toiletries and grooming essentials</a:t>
            </a:r>
          </a:p>
          <a:p>
            <a:endParaRPr lang="en-IN" dirty="0"/>
          </a:p>
        </p:txBody>
      </p:sp>
      <p:sp>
        <p:nvSpPr>
          <p:cNvPr id="4" name="Rectangle 3"/>
          <p:cNvSpPr/>
          <p:nvPr/>
        </p:nvSpPr>
        <p:spPr>
          <a:xfrm>
            <a:off x="330026" y="5733256"/>
            <a:ext cx="4572000" cy="954107"/>
          </a:xfrm>
          <a:prstGeom prst="rect">
            <a:avLst/>
          </a:prstGeom>
        </p:spPr>
        <p:txBody>
          <a:bodyPr>
            <a:spAutoFit/>
          </a:bodyPr>
          <a:lstStyle/>
          <a:p>
            <a:endParaRPr lang="en-IN" sz="1400" dirty="0"/>
          </a:p>
          <a:p>
            <a:r>
              <a:rPr lang="en-IN" sz="1400" dirty="0"/>
              <a:t>Household items play a crucial role in maintaining cleanliness, organization, and a comfortable lifestyle, making them a necessity in every home! </a:t>
            </a:r>
          </a:p>
        </p:txBody>
      </p:sp>
      <p:pic>
        <p:nvPicPr>
          <p:cNvPr id="5" name="Picture 4">
            <a:extLst>
              <a:ext uri="{FF2B5EF4-FFF2-40B4-BE49-F238E27FC236}">
                <a16:creationId xmlns:a16="http://schemas.microsoft.com/office/drawing/2014/main" id="{48D519E9-F930-E182-2C60-8AC760D937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2219" y="4256124"/>
            <a:ext cx="1763688" cy="2645532"/>
          </a:xfrm>
          <a:prstGeom prst="rect">
            <a:avLst/>
          </a:prstGeom>
        </p:spPr>
      </p:pic>
    </p:spTree>
    <p:extLst>
      <p:ext uri="{BB962C8B-B14F-4D97-AF65-F5344CB8AC3E}">
        <p14:creationId xmlns:p14="http://schemas.microsoft.com/office/powerpoint/2010/main" val="3749917561"/>
      </p:ext>
    </p:extLst>
  </p:cSld>
  <p:clrMapOvr>
    <a:masterClrMapping/>
  </p:clrMapOvr>
  <p:transition spd="med">
    <p:pull/>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3416" y="561421"/>
            <a:ext cx="8229600" cy="1143000"/>
          </a:xfrm>
        </p:spPr>
        <p:txBody>
          <a:bodyPr>
            <a:normAutofit fontScale="90000"/>
          </a:bodyPr>
          <a:lstStyle/>
          <a:p>
            <a:pPr algn="ctr"/>
            <a:r>
              <a:rPr lang="en-IN" sz="3600" b="1" dirty="0"/>
              <a:t>Skin &amp; Health Care</a:t>
            </a:r>
            <a:br>
              <a:rPr lang="en-IN" b="1" dirty="0"/>
            </a:br>
            <a:endParaRPr lang="en-IN" dirty="0"/>
          </a:p>
        </p:txBody>
      </p:sp>
      <p:sp>
        <p:nvSpPr>
          <p:cNvPr id="3" name="Content Placeholder 2"/>
          <p:cNvSpPr>
            <a:spLocks noGrp="1"/>
          </p:cNvSpPr>
          <p:nvPr>
            <p:ph idx="1"/>
          </p:nvPr>
        </p:nvSpPr>
        <p:spPr>
          <a:xfrm>
            <a:off x="248568" y="1385643"/>
            <a:ext cx="8579296" cy="4922520"/>
          </a:xfrm>
        </p:spPr>
        <p:txBody>
          <a:bodyPr>
            <a:noAutofit/>
          </a:bodyPr>
          <a:lstStyle/>
          <a:p>
            <a:pPr marL="0" indent="0">
              <a:buNone/>
            </a:pPr>
            <a:r>
              <a:rPr lang="en-IN" sz="1800" dirty="0"/>
              <a:t>Skin and health care products help maintain hygiene, nourishment, and overall well-being. They include skincare essentials, healthcare products, and hygiene solutions to keep the body healthy and glowing.</a:t>
            </a:r>
          </a:p>
          <a:p>
            <a:pPr marL="0" indent="0">
              <a:buNone/>
            </a:pPr>
            <a:endParaRPr lang="en-IN" sz="1800" dirty="0"/>
          </a:p>
          <a:p>
            <a:pPr marL="0" indent="0">
              <a:buNone/>
            </a:pPr>
            <a:r>
              <a:rPr lang="en-IN" sz="1800" b="1" dirty="0"/>
              <a:t>1. Skin Care Products</a:t>
            </a:r>
          </a:p>
          <a:p>
            <a:r>
              <a:rPr lang="en-IN" sz="1800" dirty="0"/>
              <a:t>Skincare products help protect, nourish, and enhance skin health, catering to different skin types and concerns.</a:t>
            </a:r>
          </a:p>
          <a:p>
            <a:pPr marL="0" indent="0">
              <a:buNone/>
            </a:pPr>
            <a:r>
              <a:rPr lang="en-IN" sz="1800" b="1" dirty="0"/>
              <a:t>a) Cleansers &amp; Face Wash</a:t>
            </a:r>
          </a:p>
          <a:p>
            <a:r>
              <a:rPr lang="en-IN" sz="1800" dirty="0"/>
              <a:t>✔ Removes dirt, oil, and impurities from the skin.</a:t>
            </a:r>
            <a:br>
              <a:rPr lang="en-IN" sz="1800" dirty="0"/>
            </a:br>
            <a:r>
              <a:rPr lang="en-IN" sz="1800" dirty="0"/>
              <a:t>✔ Types: Gel-based, foaming, cream-based, micellar water.</a:t>
            </a:r>
            <a:br>
              <a:rPr lang="en-IN" sz="1800" dirty="0"/>
            </a:br>
            <a:r>
              <a:rPr lang="en-IN" sz="1800" dirty="0"/>
              <a:t>✔ </a:t>
            </a:r>
            <a:r>
              <a:rPr lang="en-IN" sz="1800" b="1" dirty="0"/>
              <a:t>Popular Brands:</a:t>
            </a:r>
            <a:r>
              <a:rPr lang="en-IN" sz="1800" dirty="0"/>
              <a:t> Cetaphil, Neutrogena, Himalaya, Nivea.</a:t>
            </a:r>
          </a:p>
          <a:p>
            <a:pPr marL="0" indent="0">
              <a:buNone/>
            </a:pPr>
            <a:r>
              <a:rPr lang="en-IN" sz="1800" b="1" dirty="0"/>
              <a:t>b) Moisturizers &amp; Creams</a:t>
            </a:r>
          </a:p>
          <a:p>
            <a:r>
              <a:rPr lang="en-IN" sz="1800" dirty="0"/>
              <a:t>✔ Keeps skin hydrated and soft.</a:t>
            </a:r>
            <a:br>
              <a:rPr lang="en-IN" sz="1800" dirty="0"/>
            </a:br>
            <a:r>
              <a:rPr lang="en-IN" sz="1800" dirty="0"/>
              <a:t>✔ Types: Oil-based for dry skin, water-based for oily skin, anti-aging creams.</a:t>
            </a:r>
            <a:br>
              <a:rPr lang="en-IN" sz="1800" dirty="0"/>
            </a:br>
            <a:r>
              <a:rPr lang="en-IN" sz="1800" dirty="0"/>
              <a:t>✔ </a:t>
            </a:r>
            <a:r>
              <a:rPr lang="en-IN" sz="1800" b="1" dirty="0"/>
              <a:t>Popular Brands:</a:t>
            </a:r>
            <a:r>
              <a:rPr lang="en-IN" sz="1800" dirty="0"/>
              <a:t> Ponds, Olay, </a:t>
            </a:r>
            <a:r>
              <a:rPr lang="en-IN" sz="1800" dirty="0" err="1"/>
              <a:t>Lakmé</a:t>
            </a:r>
            <a:r>
              <a:rPr lang="en-IN" sz="1800" dirty="0"/>
              <a:t>, Vaseline.</a:t>
            </a:r>
          </a:p>
        </p:txBody>
      </p:sp>
      <p:sp>
        <p:nvSpPr>
          <p:cNvPr id="5" name="TextBox 4">
            <a:extLst>
              <a:ext uri="{FF2B5EF4-FFF2-40B4-BE49-F238E27FC236}">
                <a16:creationId xmlns:a16="http://schemas.microsoft.com/office/drawing/2014/main" id="{97B15629-6085-3B6C-E235-4B44E9A2C360}"/>
              </a:ext>
            </a:extLst>
          </p:cNvPr>
          <p:cNvSpPr txBox="1"/>
          <p:nvPr/>
        </p:nvSpPr>
        <p:spPr>
          <a:xfrm>
            <a:off x="3851920" y="980728"/>
            <a:ext cx="6610713" cy="369332"/>
          </a:xfrm>
          <a:prstGeom prst="rect">
            <a:avLst/>
          </a:prstGeom>
          <a:noFill/>
        </p:spPr>
        <p:txBody>
          <a:bodyPr wrap="square">
            <a:spAutoFit/>
          </a:bodyPr>
          <a:lstStyle/>
          <a:p>
            <a:r>
              <a:rPr lang="en-IN" sz="1800" b="1" dirty="0">
                <a:solidFill>
                  <a:srgbClr val="FF0000"/>
                </a:solidFill>
              </a:rPr>
              <a:t>Essential Products for Wellness &amp; Personal Care</a:t>
            </a:r>
            <a:endParaRPr lang="en-IN" dirty="0">
              <a:solidFill>
                <a:srgbClr val="FF0000"/>
              </a:solidFill>
            </a:endParaRPr>
          </a:p>
        </p:txBody>
      </p:sp>
      <p:pic>
        <p:nvPicPr>
          <p:cNvPr id="9" name="Picture 8">
            <a:extLst>
              <a:ext uri="{FF2B5EF4-FFF2-40B4-BE49-F238E27FC236}">
                <a16:creationId xmlns:a16="http://schemas.microsoft.com/office/drawing/2014/main" id="{3364373F-CE54-E1F5-7325-4B79406C53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6768" y="3280280"/>
            <a:ext cx="2128664" cy="2128664"/>
          </a:xfrm>
          <a:prstGeom prst="rect">
            <a:avLst/>
          </a:prstGeom>
        </p:spPr>
      </p:pic>
    </p:spTree>
    <p:extLst>
      <p:ext uri="{BB962C8B-B14F-4D97-AF65-F5344CB8AC3E}">
        <p14:creationId xmlns:p14="http://schemas.microsoft.com/office/powerpoint/2010/main" val="812611406"/>
      </p:ext>
    </p:extLst>
  </p:cSld>
  <p:clrMapOvr>
    <a:masterClrMapping/>
  </p:clrMapOvr>
  <p:transition spd="med">
    <p:pull/>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3015F4-9EC8-58D6-6F91-9D85D5105B50}"/>
              </a:ext>
            </a:extLst>
          </p:cNvPr>
          <p:cNvSpPr>
            <a:spLocks noGrp="1"/>
          </p:cNvSpPr>
          <p:nvPr>
            <p:ph idx="1"/>
          </p:nvPr>
        </p:nvSpPr>
        <p:spPr>
          <a:xfrm>
            <a:off x="251520" y="764704"/>
            <a:ext cx="7920880" cy="2448272"/>
          </a:xfrm>
        </p:spPr>
        <p:txBody>
          <a:bodyPr>
            <a:normAutofit fontScale="77500" lnSpcReduction="20000"/>
          </a:bodyPr>
          <a:lstStyle/>
          <a:p>
            <a:pPr marL="0" indent="0">
              <a:buNone/>
            </a:pPr>
            <a:r>
              <a:rPr lang="en-IN" b="1" dirty="0"/>
              <a:t>c) Sunscreens &amp; Serums</a:t>
            </a:r>
          </a:p>
          <a:p>
            <a:r>
              <a:rPr lang="en-IN" dirty="0"/>
              <a:t>✔ Protects from harmful UV rays and prevents skin damage.</a:t>
            </a:r>
            <a:br>
              <a:rPr lang="en-IN" dirty="0"/>
            </a:br>
            <a:r>
              <a:rPr lang="en-IN" dirty="0"/>
              <a:t>✔ Vitamin C &amp; Hyaluronic Acid serums for glowing skin.</a:t>
            </a:r>
            <a:br>
              <a:rPr lang="en-IN" dirty="0"/>
            </a:br>
            <a:r>
              <a:rPr lang="en-IN" dirty="0"/>
              <a:t>✔ </a:t>
            </a:r>
            <a:r>
              <a:rPr lang="en-IN" b="1" dirty="0"/>
              <a:t>Popular Brands:</a:t>
            </a:r>
            <a:r>
              <a:rPr lang="en-IN" dirty="0"/>
              <a:t> Lotus, </a:t>
            </a:r>
            <a:r>
              <a:rPr lang="en-IN" dirty="0" err="1"/>
              <a:t>Biotique</a:t>
            </a:r>
            <a:r>
              <a:rPr lang="en-IN" dirty="0"/>
              <a:t>, La Roche-Posay, The Ordinary.</a:t>
            </a:r>
          </a:p>
          <a:p>
            <a:pPr marL="0" indent="0">
              <a:buNone/>
            </a:pPr>
            <a:r>
              <a:rPr lang="en-IN" b="1" dirty="0"/>
              <a:t>d) Face Masks &amp; Scrubs</a:t>
            </a:r>
          </a:p>
          <a:p>
            <a:r>
              <a:rPr lang="en-IN" dirty="0"/>
              <a:t>✔ Exfoliates dead skin cells and improves skin texture.</a:t>
            </a:r>
            <a:br>
              <a:rPr lang="en-IN" dirty="0"/>
            </a:br>
            <a:r>
              <a:rPr lang="en-IN" dirty="0"/>
              <a:t>✔ Clay masks, charcoal masks, fruit-based masks.</a:t>
            </a:r>
            <a:br>
              <a:rPr lang="en-IN" dirty="0"/>
            </a:br>
            <a:r>
              <a:rPr lang="en-IN" dirty="0"/>
              <a:t>✔ </a:t>
            </a:r>
            <a:r>
              <a:rPr lang="en-IN" b="1" dirty="0"/>
              <a:t>Popular Brands:</a:t>
            </a:r>
            <a:r>
              <a:rPr lang="en-IN" dirty="0"/>
              <a:t> </a:t>
            </a:r>
            <a:r>
              <a:rPr lang="en-IN" dirty="0" err="1"/>
              <a:t>Mamaearth</a:t>
            </a:r>
            <a:r>
              <a:rPr lang="en-IN" dirty="0"/>
              <a:t>, The Body Shop, Plum.</a:t>
            </a:r>
          </a:p>
          <a:p>
            <a:endParaRPr lang="en-IN" dirty="0"/>
          </a:p>
        </p:txBody>
      </p:sp>
      <p:sp>
        <p:nvSpPr>
          <p:cNvPr id="5" name="TextBox 4">
            <a:extLst>
              <a:ext uri="{FF2B5EF4-FFF2-40B4-BE49-F238E27FC236}">
                <a16:creationId xmlns:a16="http://schemas.microsoft.com/office/drawing/2014/main" id="{B29ADE13-5947-8536-445D-452887617289}"/>
              </a:ext>
            </a:extLst>
          </p:cNvPr>
          <p:cNvSpPr txBox="1"/>
          <p:nvPr/>
        </p:nvSpPr>
        <p:spPr>
          <a:xfrm>
            <a:off x="179512" y="3068961"/>
            <a:ext cx="8856984" cy="3416320"/>
          </a:xfrm>
          <a:prstGeom prst="rect">
            <a:avLst/>
          </a:prstGeom>
          <a:noFill/>
        </p:spPr>
        <p:txBody>
          <a:bodyPr wrap="square">
            <a:spAutoFit/>
          </a:bodyPr>
          <a:lstStyle/>
          <a:p>
            <a:pPr marL="0" indent="0">
              <a:buNone/>
            </a:pPr>
            <a:r>
              <a:rPr lang="en-IN" b="1" dirty="0"/>
              <a:t>2. Health Care &amp; Hygiene Products</a:t>
            </a:r>
          </a:p>
          <a:p>
            <a:r>
              <a:rPr lang="en-IN" dirty="0"/>
              <a:t>These products help in maintaining daily hygiene and boosting overall health.</a:t>
            </a:r>
          </a:p>
          <a:p>
            <a:pPr marL="0" indent="0">
              <a:buNone/>
            </a:pPr>
            <a:r>
              <a:rPr lang="en-IN" b="1" dirty="0"/>
              <a:t>a) Oral Care</a:t>
            </a:r>
          </a:p>
          <a:p>
            <a:r>
              <a:rPr lang="en-IN" dirty="0"/>
              <a:t>✔ Toothpaste, toothbrushes, mouthwash, and dental floss for strong teeth and fresh breath.</a:t>
            </a:r>
            <a:br>
              <a:rPr lang="en-IN" dirty="0"/>
            </a:br>
            <a:r>
              <a:rPr lang="en-IN" dirty="0"/>
              <a:t>✔ </a:t>
            </a:r>
            <a:r>
              <a:rPr lang="en-IN" b="1" dirty="0"/>
              <a:t>Popular Brands:</a:t>
            </a:r>
            <a:r>
              <a:rPr lang="en-IN" dirty="0"/>
              <a:t> Colgate, Sensodyne, Listerine.</a:t>
            </a:r>
          </a:p>
          <a:p>
            <a:pPr marL="0" indent="0">
              <a:buNone/>
            </a:pPr>
            <a:r>
              <a:rPr lang="en-IN" b="1" dirty="0"/>
              <a:t>b) Body Care &amp; Hygiene</a:t>
            </a:r>
          </a:p>
          <a:p>
            <a:r>
              <a:rPr lang="en-IN" dirty="0"/>
              <a:t>✔ Soaps, body washes, deodorants, and talcum powders for freshness and hygiene.</a:t>
            </a:r>
            <a:br>
              <a:rPr lang="en-IN" dirty="0"/>
            </a:br>
            <a:r>
              <a:rPr lang="en-IN" dirty="0"/>
              <a:t>✔ </a:t>
            </a:r>
            <a:r>
              <a:rPr lang="en-IN" b="1" dirty="0"/>
              <a:t>Popular Brands:</a:t>
            </a:r>
            <a:r>
              <a:rPr lang="en-IN" dirty="0"/>
              <a:t> Lux, Dove, Nivea, Rexona.</a:t>
            </a:r>
          </a:p>
          <a:p>
            <a:pPr marL="0" indent="0">
              <a:buNone/>
            </a:pPr>
            <a:r>
              <a:rPr lang="en-IN" b="1" dirty="0"/>
              <a:t>c) Hair Care</a:t>
            </a:r>
          </a:p>
          <a:p>
            <a:r>
              <a:rPr lang="en-IN" dirty="0"/>
              <a:t>✔ Shampoos, conditioners, hair oils, and serums for healthy hair.</a:t>
            </a:r>
            <a:br>
              <a:rPr lang="en-IN" dirty="0"/>
            </a:br>
            <a:r>
              <a:rPr lang="en-IN" dirty="0"/>
              <a:t>✔ </a:t>
            </a:r>
            <a:r>
              <a:rPr lang="en-IN" b="1" dirty="0"/>
              <a:t>Popular Brands:</a:t>
            </a:r>
            <a:r>
              <a:rPr lang="en-IN" dirty="0"/>
              <a:t> Pantene, L’Oréal, Indulekha, Head &amp; Shoulders.</a:t>
            </a:r>
          </a:p>
        </p:txBody>
      </p:sp>
    </p:spTree>
    <p:extLst>
      <p:ext uri="{BB962C8B-B14F-4D97-AF65-F5344CB8AC3E}">
        <p14:creationId xmlns:p14="http://schemas.microsoft.com/office/powerpoint/2010/main" val="1937875364"/>
      </p:ext>
    </p:extLst>
  </p:cSld>
  <p:clrMapOvr>
    <a:masterClrMapping/>
  </p:clrMapOvr>
  <p:transition spd="med">
    <p:pull/>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908720"/>
            <a:ext cx="8676456" cy="3960440"/>
          </a:xfrm>
        </p:spPr>
        <p:txBody>
          <a:bodyPr>
            <a:normAutofit/>
          </a:bodyPr>
          <a:lstStyle/>
          <a:p>
            <a:pPr marL="0" indent="0">
              <a:buNone/>
            </a:pPr>
            <a:r>
              <a:rPr lang="en-IN" sz="1600" b="1" dirty="0"/>
              <a:t>d) Feminine Hygiene</a:t>
            </a:r>
          </a:p>
          <a:p>
            <a:r>
              <a:rPr lang="en-IN" sz="1600" dirty="0"/>
              <a:t>✔ Sanitary pads, tampons, menstrual cups for comfort and hygiene.</a:t>
            </a:r>
            <a:br>
              <a:rPr lang="en-IN" sz="1600" dirty="0"/>
            </a:br>
            <a:r>
              <a:rPr lang="en-IN" sz="1600" dirty="0"/>
              <a:t>✔ </a:t>
            </a:r>
            <a:r>
              <a:rPr lang="en-IN" sz="1600" b="1" dirty="0"/>
              <a:t>Popular Brands:</a:t>
            </a:r>
            <a:r>
              <a:rPr lang="en-IN" sz="1600" dirty="0"/>
              <a:t> Whisper, Stayfree, </a:t>
            </a:r>
            <a:r>
              <a:rPr lang="en-IN" sz="1600" dirty="0" err="1"/>
              <a:t>Sofy</a:t>
            </a:r>
            <a:r>
              <a:rPr lang="en-IN" sz="1600" dirty="0"/>
              <a:t>, Sirona.</a:t>
            </a:r>
          </a:p>
          <a:p>
            <a:pPr marL="0" indent="0">
              <a:buNone/>
            </a:pPr>
            <a:r>
              <a:rPr lang="en-IN" sz="1600" b="1" dirty="0"/>
              <a:t>e) First-Aid &amp; Medical Supplies</a:t>
            </a:r>
          </a:p>
          <a:p>
            <a:r>
              <a:rPr lang="en-IN" sz="1600" dirty="0"/>
              <a:t>✔ Bandages, antiseptics, pain relievers, multivitamins, and thermometers for basic health care.</a:t>
            </a:r>
            <a:br>
              <a:rPr lang="en-IN" sz="1600" dirty="0"/>
            </a:br>
            <a:r>
              <a:rPr lang="en-IN" sz="1600" dirty="0"/>
              <a:t>✔ </a:t>
            </a:r>
            <a:r>
              <a:rPr lang="en-IN" sz="1600" b="1" dirty="0"/>
              <a:t>Popular Brands:</a:t>
            </a:r>
            <a:r>
              <a:rPr lang="en-IN" sz="1600" dirty="0"/>
              <a:t> Dettol, </a:t>
            </a:r>
            <a:r>
              <a:rPr lang="en-IN" sz="1600" dirty="0" err="1"/>
              <a:t>Savlon</a:t>
            </a:r>
            <a:r>
              <a:rPr lang="en-IN" sz="1600" dirty="0"/>
              <a:t>, </a:t>
            </a:r>
            <a:r>
              <a:rPr lang="en-IN" sz="1600" dirty="0" err="1"/>
              <a:t>Crocin</a:t>
            </a:r>
            <a:r>
              <a:rPr lang="en-IN" sz="1600" dirty="0"/>
              <a:t>, </a:t>
            </a:r>
            <a:r>
              <a:rPr lang="en-IN" sz="1600" dirty="0" err="1"/>
              <a:t>Revital</a:t>
            </a:r>
            <a:r>
              <a:rPr lang="en-IN" sz="1600" dirty="0"/>
              <a:t>.</a:t>
            </a:r>
          </a:p>
          <a:p>
            <a:pPr marL="0" indent="0">
              <a:buNone/>
            </a:pPr>
            <a:endParaRPr lang="en-IN" sz="1600" b="1" dirty="0"/>
          </a:p>
          <a:p>
            <a:pPr marL="0" indent="0">
              <a:buNone/>
            </a:pPr>
            <a:r>
              <a:rPr lang="en-IN" sz="1600" b="1" dirty="0"/>
              <a:t>3. Health &amp; Wellness Supplements</a:t>
            </a:r>
          </a:p>
          <a:p>
            <a:r>
              <a:rPr lang="en-IN" sz="1600" dirty="0"/>
              <a:t>✔ Multivitamins &amp; Proteins – For immunity and muscle growth.</a:t>
            </a:r>
            <a:br>
              <a:rPr lang="en-IN" sz="1600" dirty="0"/>
            </a:br>
            <a:r>
              <a:rPr lang="en-IN" sz="1600" dirty="0"/>
              <a:t>✔ </a:t>
            </a:r>
            <a:r>
              <a:rPr lang="en-IN" sz="1600" dirty="0" err="1"/>
              <a:t>Ayurvedic</a:t>
            </a:r>
            <a:r>
              <a:rPr lang="en-IN" sz="1600" dirty="0"/>
              <a:t> &amp; Herbal Remedies – Natural solutions for wellness.</a:t>
            </a:r>
            <a:br>
              <a:rPr lang="en-IN" sz="1600" dirty="0"/>
            </a:br>
            <a:r>
              <a:rPr lang="en-IN" sz="1600" dirty="0"/>
              <a:t>✔ Immunity Boosters – </a:t>
            </a:r>
            <a:r>
              <a:rPr lang="en-IN" sz="1600" dirty="0" err="1"/>
              <a:t>Chyawanprash</a:t>
            </a:r>
            <a:r>
              <a:rPr lang="en-IN" sz="1600" dirty="0"/>
              <a:t>, Vitamin C, Zinc supplements.</a:t>
            </a:r>
            <a:br>
              <a:rPr lang="en-IN" sz="1600" dirty="0"/>
            </a:br>
            <a:r>
              <a:rPr lang="en-IN" sz="1600" dirty="0"/>
              <a:t>✔ </a:t>
            </a:r>
            <a:r>
              <a:rPr lang="en-IN" sz="1600" b="1" dirty="0"/>
              <a:t>Popular Brands:</a:t>
            </a:r>
            <a:r>
              <a:rPr lang="en-IN" sz="1600" dirty="0"/>
              <a:t> Dabur, Himalaya, </a:t>
            </a:r>
            <a:r>
              <a:rPr lang="en-IN" sz="1600" dirty="0" err="1"/>
              <a:t>Patanjali</a:t>
            </a:r>
            <a:r>
              <a:rPr lang="en-IN" sz="1600" dirty="0"/>
              <a:t>, Ensure.</a:t>
            </a:r>
          </a:p>
          <a:p>
            <a:endParaRPr lang="en-IN" dirty="0"/>
          </a:p>
          <a:p>
            <a:pPr marL="0" indent="0">
              <a:buNone/>
            </a:pPr>
            <a:endParaRPr lang="en-IN" dirty="0"/>
          </a:p>
        </p:txBody>
      </p:sp>
      <p:pic>
        <p:nvPicPr>
          <p:cNvPr id="7" name="Picture 6">
            <a:extLst>
              <a:ext uri="{FF2B5EF4-FFF2-40B4-BE49-F238E27FC236}">
                <a16:creationId xmlns:a16="http://schemas.microsoft.com/office/drawing/2014/main" id="{2688E1FF-55EF-2E33-FE40-7C611E5349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11799" y="4437112"/>
            <a:ext cx="3632201" cy="2421467"/>
          </a:xfrm>
          <a:prstGeom prst="rect">
            <a:avLst/>
          </a:prstGeom>
        </p:spPr>
      </p:pic>
      <p:pic>
        <p:nvPicPr>
          <p:cNvPr id="9" name="Picture 8">
            <a:extLst>
              <a:ext uri="{FF2B5EF4-FFF2-40B4-BE49-F238E27FC236}">
                <a16:creationId xmlns:a16="http://schemas.microsoft.com/office/drawing/2014/main" id="{C358520F-36E0-FB98-EDA7-291B8A39379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2304" y="5517232"/>
            <a:ext cx="4575720" cy="1143000"/>
          </a:xfrm>
          <a:prstGeom prst="rect">
            <a:avLst/>
          </a:prstGeom>
        </p:spPr>
      </p:pic>
      <p:sp>
        <p:nvSpPr>
          <p:cNvPr id="2" name="Rectangle 1"/>
          <p:cNvSpPr/>
          <p:nvPr/>
        </p:nvSpPr>
        <p:spPr>
          <a:xfrm>
            <a:off x="181307" y="5765566"/>
            <a:ext cx="4680520" cy="646331"/>
          </a:xfrm>
          <a:prstGeom prst="rect">
            <a:avLst/>
          </a:prstGeom>
        </p:spPr>
        <p:txBody>
          <a:bodyPr wrap="square">
            <a:spAutoFit/>
          </a:bodyPr>
          <a:lstStyle/>
          <a:p>
            <a:r>
              <a:rPr lang="en-IN" dirty="0"/>
              <a:t>Taking care of skin and health is essential for a confident, healthy, and active lifestyle! </a:t>
            </a:r>
          </a:p>
        </p:txBody>
      </p:sp>
    </p:spTree>
    <p:extLst>
      <p:ext uri="{BB962C8B-B14F-4D97-AF65-F5344CB8AC3E}">
        <p14:creationId xmlns:p14="http://schemas.microsoft.com/office/powerpoint/2010/main" val="2234124584"/>
      </p:ext>
    </p:extLst>
  </p:cSld>
  <p:clrMapOvr>
    <a:masterClrMapping/>
  </p:clrMapOvr>
  <p:transition spd="med">
    <p:pull/>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756634"/>
            <a:ext cx="8229600" cy="1143000"/>
          </a:xfrm>
        </p:spPr>
        <p:txBody>
          <a:bodyPr>
            <a:normAutofit fontScale="90000"/>
          </a:bodyPr>
          <a:lstStyle/>
          <a:p>
            <a:pPr algn="ctr"/>
            <a:r>
              <a:rPr lang="en-US" b="1" dirty="0"/>
              <a:t>Cutlery</a:t>
            </a:r>
            <a:br>
              <a:rPr lang="en-US" b="1" dirty="0"/>
            </a:br>
            <a:endParaRPr lang="en-IN" dirty="0"/>
          </a:p>
        </p:txBody>
      </p:sp>
      <p:sp>
        <p:nvSpPr>
          <p:cNvPr id="3" name="Content Placeholder 2"/>
          <p:cNvSpPr>
            <a:spLocks noGrp="1"/>
          </p:cNvSpPr>
          <p:nvPr>
            <p:ph idx="1"/>
          </p:nvPr>
        </p:nvSpPr>
        <p:spPr>
          <a:xfrm>
            <a:off x="457200" y="1628800"/>
            <a:ext cx="8229600" cy="1349504"/>
          </a:xfrm>
        </p:spPr>
        <p:txBody>
          <a:bodyPr>
            <a:normAutofit/>
          </a:bodyPr>
          <a:lstStyle/>
          <a:p>
            <a:r>
              <a:rPr lang="en-US" sz="2000" dirty="0"/>
              <a:t>Cutlery refers to hand-held tools used for eating, serving, and preparing food. It includes various utensils made from stainless steel, silver, plastic, or bamboo, designed for convenience and elegance in dining and cooking.</a:t>
            </a:r>
          </a:p>
        </p:txBody>
      </p:sp>
      <p:sp>
        <p:nvSpPr>
          <p:cNvPr id="5" name="TextBox 4">
            <a:extLst>
              <a:ext uri="{FF2B5EF4-FFF2-40B4-BE49-F238E27FC236}">
                <a16:creationId xmlns:a16="http://schemas.microsoft.com/office/drawing/2014/main" id="{21C612E6-0D8B-C641-EC4C-3747DB88123B}"/>
              </a:ext>
            </a:extLst>
          </p:cNvPr>
          <p:cNvSpPr txBox="1"/>
          <p:nvPr/>
        </p:nvSpPr>
        <p:spPr>
          <a:xfrm>
            <a:off x="424632" y="3003704"/>
            <a:ext cx="5760640" cy="3139321"/>
          </a:xfrm>
          <a:prstGeom prst="rect">
            <a:avLst/>
          </a:prstGeom>
          <a:noFill/>
        </p:spPr>
        <p:txBody>
          <a:bodyPr wrap="square">
            <a:spAutoFit/>
          </a:bodyPr>
          <a:lstStyle/>
          <a:p>
            <a:pPr marL="514350" indent="-514350">
              <a:buAutoNum type="arabicPeriod"/>
            </a:pPr>
            <a:r>
              <a:rPr lang="en-US" b="1" u="sng" dirty="0"/>
              <a:t>Types of Cutlery </a:t>
            </a:r>
          </a:p>
          <a:p>
            <a:pPr marL="0" indent="0">
              <a:buNone/>
            </a:pPr>
            <a:r>
              <a:rPr lang="en-US" b="1" dirty="0"/>
              <a:t>a) Eating Cutlery</a:t>
            </a:r>
          </a:p>
          <a:p>
            <a:r>
              <a:rPr lang="en-US" dirty="0"/>
              <a:t>✔ </a:t>
            </a:r>
            <a:r>
              <a:rPr lang="en-US" b="1" dirty="0"/>
              <a:t>Spoons</a:t>
            </a:r>
            <a:r>
              <a:rPr lang="en-US" dirty="0"/>
              <a:t> – Used for soups, desserts, rice, and general dining.</a:t>
            </a:r>
          </a:p>
          <a:p>
            <a:r>
              <a:rPr lang="en-US" b="1" dirty="0"/>
              <a:t>Teaspoon, Tablespoon</a:t>
            </a:r>
            <a:r>
              <a:rPr lang="en-US" dirty="0"/>
              <a:t> ,</a:t>
            </a:r>
            <a:r>
              <a:rPr lang="en-US" b="1" dirty="0"/>
              <a:t>Dessert Spoon</a:t>
            </a:r>
            <a:r>
              <a:rPr lang="en-US" dirty="0"/>
              <a:t> , </a:t>
            </a:r>
            <a:r>
              <a:rPr lang="en-US" b="1" dirty="0"/>
              <a:t>Forks, Dinner Fork</a:t>
            </a:r>
            <a:r>
              <a:rPr lang="en-US" dirty="0"/>
              <a:t> ,</a:t>
            </a:r>
            <a:r>
              <a:rPr lang="en-US" b="1" dirty="0"/>
              <a:t>Salad Fork, Dessert Fork</a:t>
            </a:r>
            <a:r>
              <a:rPr lang="en-US" dirty="0"/>
              <a:t> </a:t>
            </a:r>
          </a:p>
          <a:p>
            <a:r>
              <a:rPr lang="en-US" dirty="0"/>
              <a:t>✔ </a:t>
            </a:r>
            <a:r>
              <a:rPr lang="en-US" b="1" dirty="0"/>
              <a:t>Knives</a:t>
            </a:r>
            <a:r>
              <a:rPr lang="en-US" dirty="0"/>
              <a:t> – Used for cutting and spreading food.</a:t>
            </a:r>
          </a:p>
          <a:p>
            <a:r>
              <a:rPr lang="en-US" b="1" dirty="0"/>
              <a:t>Dinner Knife</a:t>
            </a:r>
            <a:r>
              <a:rPr lang="en-US" dirty="0"/>
              <a:t> ,</a:t>
            </a:r>
            <a:r>
              <a:rPr lang="en-US" b="1" dirty="0"/>
              <a:t>Butter Knife</a:t>
            </a:r>
            <a:r>
              <a:rPr lang="en-US" dirty="0"/>
              <a:t> ,</a:t>
            </a:r>
            <a:r>
              <a:rPr lang="en-US" b="1" dirty="0"/>
              <a:t>Steak Knife</a:t>
            </a:r>
            <a:r>
              <a:rPr lang="en-US" dirty="0"/>
              <a:t> ,</a:t>
            </a:r>
          </a:p>
          <a:p>
            <a:pPr marL="0" indent="0">
              <a:buNone/>
            </a:pPr>
            <a:r>
              <a:rPr lang="en-US" b="1" dirty="0"/>
              <a:t>b) Serving Cutlery</a:t>
            </a:r>
          </a:p>
          <a:p>
            <a:r>
              <a:rPr lang="en-US" dirty="0"/>
              <a:t>✔ </a:t>
            </a:r>
            <a:r>
              <a:rPr lang="en-US" b="1" dirty="0"/>
              <a:t>Serving Spoon &amp; Fork</a:t>
            </a:r>
            <a:r>
              <a:rPr lang="en-US" dirty="0"/>
              <a:t> ✔ </a:t>
            </a:r>
            <a:r>
              <a:rPr lang="en-US" b="1" dirty="0"/>
              <a:t>Ladles</a:t>
            </a:r>
            <a:r>
              <a:rPr lang="en-US" dirty="0"/>
              <a:t> ,</a:t>
            </a:r>
            <a:r>
              <a:rPr lang="en-US" b="1" dirty="0"/>
              <a:t>Tongs</a:t>
            </a:r>
            <a:br>
              <a:rPr lang="en-US" dirty="0"/>
            </a:br>
            <a:r>
              <a:rPr lang="en-US" dirty="0"/>
              <a:t>✔ </a:t>
            </a:r>
            <a:r>
              <a:rPr lang="en-US" b="1" dirty="0"/>
              <a:t>Cake &amp; Pie Servers</a:t>
            </a:r>
            <a:endParaRPr lang="en-US" dirty="0"/>
          </a:p>
        </p:txBody>
      </p:sp>
      <p:sp>
        <p:nvSpPr>
          <p:cNvPr id="7" name="TextBox 6">
            <a:extLst>
              <a:ext uri="{FF2B5EF4-FFF2-40B4-BE49-F238E27FC236}">
                <a16:creationId xmlns:a16="http://schemas.microsoft.com/office/drawing/2014/main" id="{F7FC8FC5-30DE-EA66-10E7-8BABE0FEEC89}"/>
              </a:ext>
            </a:extLst>
          </p:cNvPr>
          <p:cNvSpPr txBox="1"/>
          <p:nvPr/>
        </p:nvSpPr>
        <p:spPr>
          <a:xfrm>
            <a:off x="4547675" y="1143468"/>
            <a:ext cx="4724482" cy="369332"/>
          </a:xfrm>
          <a:prstGeom prst="rect">
            <a:avLst/>
          </a:prstGeom>
          <a:noFill/>
        </p:spPr>
        <p:txBody>
          <a:bodyPr wrap="square">
            <a:spAutoFit/>
          </a:bodyPr>
          <a:lstStyle/>
          <a:p>
            <a:r>
              <a:rPr lang="en-US" b="1" dirty="0">
                <a:solidFill>
                  <a:srgbClr val="FF0000"/>
                </a:solidFill>
              </a:rPr>
              <a:t>Essential Dining &amp; Kitchen Tools</a:t>
            </a:r>
            <a:endParaRPr lang="en-IN" dirty="0">
              <a:solidFill>
                <a:srgbClr val="FF0000"/>
              </a:solidFill>
            </a:endParaRPr>
          </a:p>
        </p:txBody>
      </p:sp>
      <p:pic>
        <p:nvPicPr>
          <p:cNvPr id="9" name="Picture 8">
            <a:extLst>
              <a:ext uri="{FF2B5EF4-FFF2-40B4-BE49-F238E27FC236}">
                <a16:creationId xmlns:a16="http://schemas.microsoft.com/office/drawing/2014/main" id="{BA68BA43-7DDB-2030-2ADA-407ACFC0251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08104" y="3852227"/>
            <a:ext cx="3241104" cy="2591464"/>
          </a:xfrm>
          <a:prstGeom prst="rect">
            <a:avLst/>
          </a:prstGeom>
        </p:spPr>
      </p:pic>
    </p:spTree>
    <p:extLst>
      <p:ext uri="{BB962C8B-B14F-4D97-AF65-F5344CB8AC3E}">
        <p14:creationId xmlns:p14="http://schemas.microsoft.com/office/powerpoint/2010/main" val="2564169595"/>
      </p:ext>
    </p:extLst>
  </p:cSld>
  <p:clrMapOvr>
    <a:masterClrMapping/>
  </p:clrMapOvr>
  <p:transition spd="med">
    <p:pull/>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1051" y="692696"/>
            <a:ext cx="8640960" cy="4752528"/>
          </a:xfrm>
        </p:spPr>
        <p:txBody>
          <a:bodyPr>
            <a:normAutofit fontScale="77500" lnSpcReduction="20000"/>
          </a:bodyPr>
          <a:lstStyle/>
          <a:p>
            <a:pPr marL="0" indent="0">
              <a:buNone/>
            </a:pPr>
            <a:r>
              <a:rPr lang="en-US" b="1" dirty="0"/>
              <a:t>c) Cooking Cutlery</a:t>
            </a:r>
          </a:p>
          <a:p>
            <a:r>
              <a:rPr lang="en-US" dirty="0"/>
              <a:t>✔ </a:t>
            </a:r>
            <a:r>
              <a:rPr lang="en-US" b="1" dirty="0"/>
              <a:t>Chef’s Knife</a:t>
            </a:r>
            <a:r>
              <a:rPr lang="en-US" dirty="0"/>
              <a:t> – A multi-purpose knife for chopping, slicing, and dicing.</a:t>
            </a:r>
            <a:br>
              <a:rPr lang="en-US" dirty="0"/>
            </a:br>
            <a:r>
              <a:rPr lang="en-US" dirty="0"/>
              <a:t>✔ </a:t>
            </a:r>
            <a:r>
              <a:rPr lang="en-US" b="1" dirty="0"/>
              <a:t>Paring Knife</a:t>
            </a:r>
            <a:r>
              <a:rPr lang="en-US" dirty="0"/>
              <a:t> – A small knife for peeling and fine cutting.</a:t>
            </a:r>
            <a:br>
              <a:rPr lang="en-US" dirty="0"/>
            </a:br>
            <a:r>
              <a:rPr lang="en-US" dirty="0"/>
              <a:t>✔ </a:t>
            </a:r>
            <a:r>
              <a:rPr lang="en-US" b="1" dirty="0"/>
              <a:t>Cleaver</a:t>
            </a:r>
            <a:r>
              <a:rPr lang="en-US" dirty="0"/>
              <a:t> – A heavy knife for cutting through bones and thick food items.</a:t>
            </a:r>
            <a:br>
              <a:rPr lang="en-US" dirty="0"/>
            </a:br>
            <a:r>
              <a:rPr lang="en-US" dirty="0"/>
              <a:t>✔ </a:t>
            </a:r>
            <a:r>
              <a:rPr lang="en-US" b="1" dirty="0"/>
              <a:t>Peeler</a:t>
            </a:r>
            <a:r>
              <a:rPr lang="en-US" dirty="0"/>
              <a:t> – Used for peeling fruits and vegetables.</a:t>
            </a:r>
            <a:br>
              <a:rPr lang="en-US" dirty="0"/>
            </a:br>
            <a:r>
              <a:rPr lang="en-US" dirty="0"/>
              <a:t>✔ </a:t>
            </a:r>
            <a:r>
              <a:rPr lang="en-US" b="1" dirty="0"/>
              <a:t>Whisk &amp; Spatula</a:t>
            </a:r>
            <a:r>
              <a:rPr lang="en-US" dirty="0"/>
              <a:t> – For mixing, flipping, and cooking food.</a:t>
            </a:r>
          </a:p>
          <a:p>
            <a:pPr marL="0" indent="0">
              <a:buNone/>
            </a:pPr>
            <a:r>
              <a:rPr lang="en-US" b="1" dirty="0"/>
              <a:t>2. Materials of Cutlery</a:t>
            </a:r>
          </a:p>
          <a:p>
            <a:r>
              <a:rPr lang="en-US" dirty="0"/>
              <a:t>✔ </a:t>
            </a:r>
            <a:r>
              <a:rPr lang="en-US" b="1" dirty="0"/>
              <a:t>Stainless Steel</a:t>
            </a:r>
            <a:r>
              <a:rPr lang="en-US" dirty="0"/>
              <a:t> – Durable, rust-resistant, and widely used.</a:t>
            </a:r>
            <a:br>
              <a:rPr lang="en-US" dirty="0"/>
            </a:br>
            <a:r>
              <a:rPr lang="en-US" dirty="0"/>
              <a:t>✔ </a:t>
            </a:r>
            <a:r>
              <a:rPr lang="en-US" b="1" dirty="0"/>
              <a:t>Silver Cutlery</a:t>
            </a:r>
            <a:r>
              <a:rPr lang="en-US" dirty="0"/>
              <a:t> – Elegant and luxurious, often used in fine dining.</a:t>
            </a:r>
            <a:br>
              <a:rPr lang="en-US" dirty="0"/>
            </a:br>
            <a:r>
              <a:rPr lang="en-US" dirty="0"/>
              <a:t>✔ </a:t>
            </a:r>
            <a:r>
              <a:rPr lang="en-US" b="1" dirty="0"/>
              <a:t>Plastic &amp; Disposable Cutlery</a:t>
            </a:r>
            <a:r>
              <a:rPr lang="en-US" dirty="0"/>
              <a:t> – Lightweight and convenient for events.</a:t>
            </a:r>
            <a:br>
              <a:rPr lang="en-US" dirty="0"/>
            </a:br>
            <a:r>
              <a:rPr lang="en-US" dirty="0"/>
              <a:t>✔ </a:t>
            </a:r>
            <a:r>
              <a:rPr lang="en-US" b="1" dirty="0"/>
              <a:t>Bamboo &amp; Wooden Cutlery</a:t>
            </a:r>
            <a:r>
              <a:rPr lang="en-US" dirty="0"/>
              <a:t> – Eco-friendly and biodegradable.</a:t>
            </a:r>
          </a:p>
          <a:p>
            <a:pPr marL="0" indent="0">
              <a:buNone/>
            </a:pPr>
            <a:r>
              <a:rPr lang="en-US" b="1" dirty="0"/>
              <a:t>3. Importance of Quality Cutlery</a:t>
            </a:r>
          </a:p>
          <a:p>
            <a:r>
              <a:rPr lang="en-US" dirty="0"/>
              <a:t>✔ Enhances dining experience with proper functionality.</a:t>
            </a:r>
            <a:br>
              <a:rPr lang="en-US" dirty="0"/>
            </a:br>
            <a:r>
              <a:rPr lang="en-US" dirty="0"/>
              <a:t>✔ Adds elegance to table settings and food presentation.</a:t>
            </a:r>
            <a:br>
              <a:rPr lang="en-US" dirty="0"/>
            </a:br>
            <a:r>
              <a:rPr lang="en-US" dirty="0"/>
              <a:t>✔ Essential for efficient cooking and serving.</a:t>
            </a:r>
            <a:br>
              <a:rPr lang="en-US" dirty="0"/>
            </a:br>
            <a:r>
              <a:rPr lang="en-US" dirty="0"/>
              <a:t>✔ Available in various designs for everyday use and special occasions.</a:t>
            </a:r>
          </a:p>
        </p:txBody>
      </p:sp>
      <p:pic>
        <p:nvPicPr>
          <p:cNvPr id="4" name="Picture 3">
            <a:extLst>
              <a:ext uri="{FF2B5EF4-FFF2-40B4-BE49-F238E27FC236}">
                <a16:creationId xmlns:a16="http://schemas.microsoft.com/office/drawing/2014/main" id="{E6FDBF6E-8D82-EC24-64EE-BBE223E6944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08304" y="5022304"/>
            <a:ext cx="1835696" cy="1835696"/>
          </a:xfrm>
          <a:prstGeom prst="rect">
            <a:avLst/>
          </a:prstGeom>
        </p:spPr>
      </p:pic>
      <p:pic>
        <p:nvPicPr>
          <p:cNvPr id="5" name="Picture 4">
            <a:extLst>
              <a:ext uri="{FF2B5EF4-FFF2-40B4-BE49-F238E27FC236}">
                <a16:creationId xmlns:a16="http://schemas.microsoft.com/office/drawing/2014/main" id="{A8E4B78F-F005-7B19-6153-FC7EE0FA9C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5547237"/>
            <a:ext cx="6624736" cy="1143000"/>
          </a:xfrm>
          <a:prstGeom prst="rect">
            <a:avLst/>
          </a:prstGeom>
        </p:spPr>
      </p:pic>
      <p:sp>
        <p:nvSpPr>
          <p:cNvPr id="2" name="TextBox 1">
            <a:extLst>
              <a:ext uri="{FF2B5EF4-FFF2-40B4-BE49-F238E27FC236}">
                <a16:creationId xmlns:a16="http://schemas.microsoft.com/office/drawing/2014/main" id="{C4C681DD-64FF-4271-3B74-5C760E85CC0D}"/>
              </a:ext>
            </a:extLst>
          </p:cNvPr>
          <p:cNvSpPr txBox="1"/>
          <p:nvPr/>
        </p:nvSpPr>
        <p:spPr>
          <a:xfrm>
            <a:off x="336116" y="5657072"/>
            <a:ext cx="6743575" cy="923330"/>
          </a:xfrm>
          <a:prstGeom prst="rect">
            <a:avLst/>
          </a:prstGeom>
          <a:noFill/>
        </p:spPr>
        <p:txBody>
          <a:bodyPr wrap="square">
            <a:spAutoFit/>
          </a:bodyPr>
          <a:lstStyle/>
          <a:p>
            <a:pPr marL="0" indent="0">
              <a:buNone/>
            </a:pPr>
            <a:r>
              <a:rPr lang="en-US" dirty="0"/>
              <a:t>Cutlery is an integral part of both everyday dining and professional kitchen setups. Choosing the right type enhances comfort, ease, and aesthetics while eating, serving, and preparing food. </a:t>
            </a:r>
            <a:endParaRPr lang="en-IN" dirty="0"/>
          </a:p>
        </p:txBody>
      </p:sp>
    </p:spTree>
    <p:extLst>
      <p:ext uri="{BB962C8B-B14F-4D97-AF65-F5344CB8AC3E}">
        <p14:creationId xmlns:p14="http://schemas.microsoft.com/office/powerpoint/2010/main" val="469556490"/>
      </p:ext>
    </p:extLst>
  </p:cSld>
  <p:clrMapOvr>
    <a:masterClrMapping/>
  </p:clrMapOvr>
  <p:transition spd="med">
    <p:pull/>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6000" y="1623653"/>
            <a:ext cx="6624736" cy="684577"/>
          </a:xfrm>
        </p:spPr>
        <p:txBody>
          <a:bodyPr>
            <a:noAutofit/>
          </a:bodyPr>
          <a:lstStyle/>
          <a:p>
            <a:pPr algn="ctr"/>
            <a:r>
              <a:rPr lang="en-IN" sz="4000" b="1" dirty="0"/>
              <a:t>Schools &amp; Office Stationery Supplies</a:t>
            </a:r>
            <a:br>
              <a:rPr lang="en-IN" sz="4000" b="1" dirty="0"/>
            </a:br>
            <a:endParaRPr lang="en-IN" sz="4000" dirty="0"/>
          </a:p>
        </p:txBody>
      </p:sp>
      <p:sp>
        <p:nvSpPr>
          <p:cNvPr id="3" name="Content Placeholder 2"/>
          <p:cNvSpPr>
            <a:spLocks noGrp="1"/>
          </p:cNvSpPr>
          <p:nvPr>
            <p:ph idx="1"/>
          </p:nvPr>
        </p:nvSpPr>
        <p:spPr>
          <a:xfrm>
            <a:off x="344016" y="1840260"/>
            <a:ext cx="8455968" cy="1925568"/>
          </a:xfrm>
        </p:spPr>
        <p:txBody>
          <a:bodyPr>
            <a:normAutofit/>
          </a:bodyPr>
          <a:lstStyle/>
          <a:p>
            <a:pPr marL="0" indent="0">
              <a:buNone/>
            </a:pPr>
            <a:r>
              <a:rPr lang="en-IN" dirty="0"/>
              <a:t>These items are essential for education, professional use, and organization.</a:t>
            </a:r>
          </a:p>
          <a:p>
            <a:pPr marL="0" indent="0">
              <a:buNone/>
            </a:pPr>
            <a:endParaRPr lang="en-IN" dirty="0"/>
          </a:p>
          <a:p>
            <a:endParaRPr lang="en-US" dirty="0"/>
          </a:p>
          <a:p>
            <a:endParaRPr lang="en-IN" dirty="0"/>
          </a:p>
        </p:txBody>
      </p:sp>
      <p:sp>
        <p:nvSpPr>
          <p:cNvPr id="7" name="TextBox 6">
            <a:extLst>
              <a:ext uri="{FF2B5EF4-FFF2-40B4-BE49-F238E27FC236}">
                <a16:creationId xmlns:a16="http://schemas.microsoft.com/office/drawing/2014/main" id="{37E259F5-E71D-B809-C2DC-4D271B02D3D1}"/>
              </a:ext>
            </a:extLst>
          </p:cNvPr>
          <p:cNvSpPr txBox="1"/>
          <p:nvPr/>
        </p:nvSpPr>
        <p:spPr>
          <a:xfrm>
            <a:off x="217902" y="2793503"/>
            <a:ext cx="4580466" cy="3693319"/>
          </a:xfrm>
          <a:prstGeom prst="rect">
            <a:avLst/>
          </a:prstGeom>
          <a:noFill/>
        </p:spPr>
        <p:txBody>
          <a:bodyPr wrap="square">
            <a:spAutoFit/>
          </a:bodyPr>
          <a:lstStyle/>
          <a:p>
            <a:pPr marL="0" indent="0">
              <a:buNone/>
            </a:pPr>
            <a:r>
              <a:rPr lang="en-IN" dirty="0"/>
              <a:t>✔ </a:t>
            </a:r>
            <a:r>
              <a:rPr lang="en-IN" b="1" dirty="0"/>
              <a:t>Notebooks &amp; Writing Pads</a:t>
            </a:r>
            <a:r>
              <a:rPr lang="en-IN" dirty="0"/>
              <a:t> – Spiral-bound, ruled, and unruled notebooks.</a:t>
            </a:r>
            <a:br>
              <a:rPr lang="en-IN" dirty="0"/>
            </a:br>
            <a:r>
              <a:rPr lang="en-IN" dirty="0"/>
              <a:t>✔ </a:t>
            </a:r>
            <a:r>
              <a:rPr lang="en-IN" b="1" dirty="0"/>
              <a:t>Pens, Pencils &amp; Markers</a:t>
            </a:r>
            <a:r>
              <a:rPr lang="en-IN" dirty="0"/>
              <a:t> – Gel pens, ballpoint pens, highlighters, and sketch pens.</a:t>
            </a:r>
            <a:br>
              <a:rPr lang="en-IN" dirty="0"/>
            </a:br>
            <a:r>
              <a:rPr lang="en-IN" dirty="0"/>
              <a:t>✔ </a:t>
            </a:r>
            <a:r>
              <a:rPr lang="en-IN" b="1" dirty="0"/>
              <a:t>Folders &amp; Files</a:t>
            </a:r>
            <a:r>
              <a:rPr lang="en-IN" dirty="0"/>
              <a:t> – Document organizers for office and school use.</a:t>
            </a:r>
            <a:br>
              <a:rPr lang="en-IN" dirty="0"/>
            </a:br>
            <a:r>
              <a:rPr lang="en-IN" dirty="0"/>
              <a:t>✔ </a:t>
            </a:r>
            <a:r>
              <a:rPr lang="en-IN" b="1" dirty="0"/>
              <a:t>Sticky Notes &amp; Labels</a:t>
            </a:r>
            <a:r>
              <a:rPr lang="en-IN" dirty="0"/>
              <a:t> – For reminders and efficient task management.</a:t>
            </a:r>
            <a:br>
              <a:rPr lang="en-IN" dirty="0"/>
            </a:br>
            <a:r>
              <a:rPr lang="en-IN" dirty="0"/>
              <a:t>✔ </a:t>
            </a:r>
            <a:r>
              <a:rPr lang="en-IN" b="1" dirty="0"/>
              <a:t>Art &amp; Craft Supplies</a:t>
            </a:r>
            <a:r>
              <a:rPr lang="en-IN" dirty="0"/>
              <a:t> – Paints, crayons, sketchbooks, brushes, and scissors.</a:t>
            </a:r>
            <a:br>
              <a:rPr lang="en-IN" dirty="0"/>
            </a:br>
            <a:r>
              <a:rPr lang="en-IN" dirty="0"/>
              <a:t>✔ </a:t>
            </a:r>
            <a:r>
              <a:rPr lang="en-IN" b="1" dirty="0"/>
              <a:t>Staplers, Punching Machines &amp; Clips</a:t>
            </a:r>
            <a:r>
              <a:rPr lang="en-IN" dirty="0"/>
              <a:t> – Essential office tools for paperwork.</a:t>
            </a:r>
          </a:p>
        </p:txBody>
      </p:sp>
      <p:pic>
        <p:nvPicPr>
          <p:cNvPr id="9" name="Picture 8">
            <a:extLst>
              <a:ext uri="{FF2B5EF4-FFF2-40B4-BE49-F238E27FC236}">
                <a16:creationId xmlns:a16="http://schemas.microsoft.com/office/drawing/2014/main" id="{1076D6DB-671C-D274-F0BE-EDA2C20EE41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1" y="2911702"/>
            <a:ext cx="4571999" cy="2471737"/>
          </a:xfrm>
          <a:prstGeom prst="rect">
            <a:avLst/>
          </a:prstGeom>
        </p:spPr>
      </p:pic>
      <p:sp>
        <p:nvSpPr>
          <p:cNvPr id="11" name="TextBox 10">
            <a:extLst>
              <a:ext uri="{FF2B5EF4-FFF2-40B4-BE49-F238E27FC236}">
                <a16:creationId xmlns:a16="http://schemas.microsoft.com/office/drawing/2014/main" id="{0CC7CA57-A89A-B70B-E38D-D173230A3791}"/>
              </a:ext>
            </a:extLst>
          </p:cNvPr>
          <p:cNvSpPr txBox="1"/>
          <p:nvPr/>
        </p:nvSpPr>
        <p:spPr>
          <a:xfrm>
            <a:off x="4681795" y="1623653"/>
            <a:ext cx="4580466" cy="369332"/>
          </a:xfrm>
          <a:prstGeom prst="rect">
            <a:avLst/>
          </a:prstGeom>
          <a:noFill/>
        </p:spPr>
        <p:txBody>
          <a:bodyPr wrap="square">
            <a:spAutoFit/>
          </a:bodyPr>
          <a:lstStyle/>
          <a:p>
            <a:r>
              <a:rPr lang="en-IN" dirty="0">
                <a:solidFill>
                  <a:srgbClr val="FF0000"/>
                </a:solidFill>
              </a:rPr>
              <a:t>Educational and professional settings</a:t>
            </a:r>
          </a:p>
        </p:txBody>
      </p:sp>
    </p:spTree>
    <p:extLst>
      <p:ext uri="{BB962C8B-B14F-4D97-AF65-F5344CB8AC3E}">
        <p14:creationId xmlns:p14="http://schemas.microsoft.com/office/powerpoint/2010/main" val="3493463432"/>
      </p:ext>
    </p:extLst>
  </p:cSld>
  <p:clrMapOvr>
    <a:masterClrMapping/>
  </p:clrMapOvr>
  <p:transition spd="med">
    <p:pull/>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87F74-35B3-E3CE-01BD-50CC7AF39AFD}"/>
              </a:ext>
            </a:extLst>
          </p:cNvPr>
          <p:cNvSpPr>
            <a:spLocks noGrp="1"/>
          </p:cNvSpPr>
          <p:nvPr>
            <p:ph type="title"/>
          </p:nvPr>
        </p:nvSpPr>
        <p:spPr>
          <a:xfrm>
            <a:off x="436157" y="978106"/>
            <a:ext cx="8229600" cy="1143000"/>
          </a:xfrm>
        </p:spPr>
        <p:txBody>
          <a:bodyPr>
            <a:normAutofit fontScale="90000"/>
          </a:bodyPr>
          <a:lstStyle/>
          <a:p>
            <a:pPr algn="ctr"/>
            <a:r>
              <a:rPr lang="en-IN" b="1" dirty="0"/>
              <a:t>Tissues &amp; Rolls</a:t>
            </a:r>
            <a:br>
              <a:rPr lang="en-IN" b="1" dirty="0"/>
            </a:br>
            <a:endParaRPr lang="en-IN" dirty="0"/>
          </a:p>
        </p:txBody>
      </p:sp>
      <p:sp>
        <p:nvSpPr>
          <p:cNvPr id="5" name="Content Placeholder 4">
            <a:extLst>
              <a:ext uri="{FF2B5EF4-FFF2-40B4-BE49-F238E27FC236}">
                <a16:creationId xmlns:a16="http://schemas.microsoft.com/office/drawing/2014/main" id="{8202E0C6-63F7-7C58-82EA-4F38799E23DA}"/>
              </a:ext>
            </a:extLst>
          </p:cNvPr>
          <p:cNvSpPr txBox="1">
            <a:spLocks noGrp="1"/>
          </p:cNvSpPr>
          <p:nvPr>
            <p:ph idx="1"/>
          </p:nvPr>
        </p:nvSpPr>
        <p:spPr>
          <a:xfrm>
            <a:off x="457200" y="1935163"/>
            <a:ext cx="8229600" cy="892552"/>
          </a:xfrm>
          <a:prstGeom prst="rect">
            <a:avLst/>
          </a:prstGeom>
          <a:noFill/>
        </p:spPr>
        <p:txBody>
          <a:bodyPr wrap="square">
            <a:spAutoFit/>
          </a:bodyPr>
          <a:lstStyle/>
          <a:p>
            <a:pPr marL="0" indent="0">
              <a:buNone/>
            </a:pPr>
            <a:r>
              <a:rPr lang="en-IN" dirty="0"/>
              <a:t>These products provide convenience for hygiene and cleanliness.</a:t>
            </a:r>
          </a:p>
        </p:txBody>
      </p:sp>
      <p:sp>
        <p:nvSpPr>
          <p:cNvPr id="6" name="TextBox 5">
            <a:extLst>
              <a:ext uri="{FF2B5EF4-FFF2-40B4-BE49-F238E27FC236}">
                <a16:creationId xmlns:a16="http://schemas.microsoft.com/office/drawing/2014/main" id="{55AC8036-A5E0-1612-A45B-987A70454385}"/>
              </a:ext>
            </a:extLst>
          </p:cNvPr>
          <p:cNvSpPr txBox="1"/>
          <p:nvPr/>
        </p:nvSpPr>
        <p:spPr>
          <a:xfrm>
            <a:off x="436156" y="2996952"/>
            <a:ext cx="5431987" cy="3416320"/>
          </a:xfrm>
          <a:prstGeom prst="rect">
            <a:avLst/>
          </a:prstGeom>
          <a:noFill/>
        </p:spPr>
        <p:txBody>
          <a:bodyPr wrap="square">
            <a:spAutoFit/>
          </a:bodyPr>
          <a:lstStyle/>
          <a:p>
            <a:pPr marL="0" indent="0">
              <a:buNone/>
            </a:pPr>
            <a:r>
              <a:rPr lang="en-IN" sz="2400" dirty="0"/>
              <a:t>✔ </a:t>
            </a:r>
            <a:r>
              <a:rPr lang="en-IN" sz="2400" b="1" dirty="0"/>
              <a:t>Facial Tissues</a:t>
            </a:r>
            <a:r>
              <a:rPr lang="en-IN" sz="2400" dirty="0"/>
              <a:t> – Soft tissues for personal use.</a:t>
            </a:r>
            <a:br>
              <a:rPr lang="en-IN" sz="2400" dirty="0"/>
            </a:br>
            <a:r>
              <a:rPr lang="en-IN" sz="2400" dirty="0"/>
              <a:t>✔ </a:t>
            </a:r>
            <a:r>
              <a:rPr lang="en-IN" sz="2400" b="1" dirty="0"/>
              <a:t>Toilet Rolls</a:t>
            </a:r>
            <a:r>
              <a:rPr lang="en-IN" sz="2400" dirty="0"/>
              <a:t> – Essential for bathrooms and hygiene.</a:t>
            </a:r>
            <a:br>
              <a:rPr lang="en-IN" sz="2400" dirty="0"/>
            </a:br>
            <a:r>
              <a:rPr lang="en-IN" sz="2400" dirty="0"/>
              <a:t>✔ </a:t>
            </a:r>
            <a:r>
              <a:rPr lang="en-IN" sz="2400" b="1" dirty="0"/>
              <a:t>Kitchen Towels</a:t>
            </a:r>
            <a:r>
              <a:rPr lang="en-IN" sz="2400" dirty="0"/>
              <a:t> – Absorbent paper towels for cleaning spills.</a:t>
            </a:r>
            <a:br>
              <a:rPr lang="en-IN" sz="2400" dirty="0"/>
            </a:br>
            <a:r>
              <a:rPr lang="en-IN" sz="2400" dirty="0"/>
              <a:t>✔ </a:t>
            </a:r>
            <a:r>
              <a:rPr lang="en-IN" sz="2400" b="1" dirty="0"/>
              <a:t>Wet Wipes &amp; Sanitizing Wipes</a:t>
            </a:r>
            <a:r>
              <a:rPr lang="en-IN" sz="2400" dirty="0"/>
              <a:t> – Used for skin cleansing and disinfection.</a:t>
            </a:r>
          </a:p>
        </p:txBody>
      </p:sp>
      <p:pic>
        <p:nvPicPr>
          <p:cNvPr id="8" name="Picture 7">
            <a:extLst>
              <a:ext uri="{FF2B5EF4-FFF2-40B4-BE49-F238E27FC236}">
                <a16:creationId xmlns:a16="http://schemas.microsoft.com/office/drawing/2014/main" id="{EE87752E-30D1-28C8-93AA-D16CC55A8D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5043" y="4475971"/>
            <a:ext cx="3558957" cy="2357621"/>
          </a:xfrm>
          <a:prstGeom prst="rect">
            <a:avLst/>
          </a:prstGeom>
        </p:spPr>
      </p:pic>
      <p:sp>
        <p:nvSpPr>
          <p:cNvPr id="10" name="TextBox 9">
            <a:extLst>
              <a:ext uri="{FF2B5EF4-FFF2-40B4-BE49-F238E27FC236}">
                <a16:creationId xmlns:a16="http://schemas.microsoft.com/office/drawing/2014/main" id="{167D302C-4D4F-6A42-91FF-23440976EC06}"/>
              </a:ext>
            </a:extLst>
          </p:cNvPr>
          <p:cNvSpPr txBox="1"/>
          <p:nvPr/>
        </p:nvSpPr>
        <p:spPr>
          <a:xfrm>
            <a:off x="4644008" y="1396594"/>
            <a:ext cx="4580466" cy="369332"/>
          </a:xfrm>
          <a:prstGeom prst="rect">
            <a:avLst/>
          </a:prstGeom>
          <a:noFill/>
        </p:spPr>
        <p:txBody>
          <a:bodyPr wrap="square">
            <a:spAutoFit/>
          </a:bodyPr>
          <a:lstStyle/>
          <a:p>
            <a:r>
              <a:rPr lang="en-US" dirty="0">
                <a:solidFill>
                  <a:srgbClr val="FF0000"/>
                </a:solidFill>
              </a:rPr>
              <a:t>Providing comfort in daily use</a:t>
            </a:r>
            <a:endParaRPr lang="en-IN" dirty="0">
              <a:solidFill>
                <a:srgbClr val="FF0000"/>
              </a:solidFill>
            </a:endParaRPr>
          </a:p>
        </p:txBody>
      </p:sp>
    </p:spTree>
    <p:extLst>
      <p:ext uri="{BB962C8B-B14F-4D97-AF65-F5344CB8AC3E}">
        <p14:creationId xmlns:p14="http://schemas.microsoft.com/office/powerpoint/2010/main" val="794315654"/>
      </p:ext>
    </p:extLst>
  </p:cSld>
  <p:clrMapOvr>
    <a:masterClrMapping/>
  </p:clrMapOvr>
  <p:transition spd="med">
    <p:pull/>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085" y="784350"/>
            <a:ext cx="8229600" cy="1143000"/>
          </a:xfrm>
        </p:spPr>
        <p:txBody>
          <a:bodyPr>
            <a:normAutofit fontScale="90000"/>
          </a:bodyPr>
          <a:lstStyle/>
          <a:p>
            <a:pPr algn="ctr"/>
            <a:r>
              <a:rPr lang="en-IN" b="1" dirty="0"/>
              <a:t>Toys &amp; Handicrafts</a:t>
            </a:r>
            <a:br>
              <a:rPr lang="en-IN" b="1" dirty="0"/>
            </a:br>
            <a:endParaRPr lang="en-IN" dirty="0"/>
          </a:p>
        </p:txBody>
      </p:sp>
      <p:sp>
        <p:nvSpPr>
          <p:cNvPr id="3" name="Content Placeholder 2"/>
          <p:cNvSpPr>
            <a:spLocks noGrp="1"/>
          </p:cNvSpPr>
          <p:nvPr>
            <p:ph idx="1"/>
          </p:nvPr>
        </p:nvSpPr>
        <p:spPr>
          <a:xfrm>
            <a:off x="395536" y="2708920"/>
            <a:ext cx="5194920" cy="4389120"/>
          </a:xfrm>
        </p:spPr>
        <p:txBody>
          <a:bodyPr>
            <a:normAutofit fontScale="70000" lnSpcReduction="20000"/>
          </a:bodyPr>
          <a:lstStyle/>
          <a:p>
            <a:pPr marL="0" indent="0">
              <a:buNone/>
            </a:pPr>
            <a:r>
              <a:rPr lang="en-IN" b="1" dirty="0"/>
              <a:t>a) Toys</a:t>
            </a:r>
          </a:p>
          <a:p>
            <a:r>
              <a:rPr lang="en-IN" dirty="0"/>
              <a:t>✔ </a:t>
            </a:r>
            <a:r>
              <a:rPr lang="en-IN" b="1" dirty="0"/>
              <a:t>Soft Toys &amp; </a:t>
            </a:r>
            <a:r>
              <a:rPr lang="en-IN" b="1" dirty="0" err="1"/>
              <a:t>Plushies</a:t>
            </a:r>
            <a:r>
              <a:rPr lang="en-IN" dirty="0"/>
              <a:t> – Stuffed animals, teddy bears, and cartoon characters.</a:t>
            </a:r>
            <a:br>
              <a:rPr lang="en-IN" dirty="0"/>
            </a:br>
            <a:r>
              <a:rPr lang="en-IN" dirty="0"/>
              <a:t>✔ </a:t>
            </a:r>
            <a:r>
              <a:rPr lang="en-IN" b="1" dirty="0"/>
              <a:t>Educational Toys</a:t>
            </a:r>
            <a:r>
              <a:rPr lang="en-IN" dirty="0"/>
              <a:t> – Puzzles, blocks, STEM kits for learning.</a:t>
            </a:r>
            <a:br>
              <a:rPr lang="en-IN" dirty="0"/>
            </a:br>
            <a:r>
              <a:rPr lang="en-IN" dirty="0"/>
              <a:t>✔ </a:t>
            </a:r>
            <a:r>
              <a:rPr lang="en-IN" b="1" dirty="0"/>
              <a:t>Outdoor &amp; Sports Toys</a:t>
            </a:r>
            <a:r>
              <a:rPr lang="en-IN" dirty="0"/>
              <a:t> – Bicycles, skipping ropes, and cricket sets.</a:t>
            </a:r>
            <a:br>
              <a:rPr lang="en-IN" dirty="0"/>
            </a:br>
            <a:r>
              <a:rPr lang="en-IN" dirty="0"/>
              <a:t>✔ </a:t>
            </a:r>
            <a:r>
              <a:rPr lang="en-IN" b="1" dirty="0"/>
              <a:t>Electronic &amp; Remote-Controlled Toys</a:t>
            </a:r>
            <a:r>
              <a:rPr lang="en-IN" dirty="0"/>
              <a:t> – Drones, cars, and robotic kits.</a:t>
            </a:r>
          </a:p>
          <a:p>
            <a:pPr marL="0" indent="0">
              <a:buNone/>
            </a:pPr>
            <a:r>
              <a:rPr lang="en-IN" b="1" dirty="0"/>
              <a:t>b) Handicrafts</a:t>
            </a:r>
          </a:p>
          <a:p>
            <a:r>
              <a:rPr lang="en-IN" dirty="0"/>
              <a:t>✔ </a:t>
            </a:r>
            <a:r>
              <a:rPr lang="en-IN" b="1" dirty="0"/>
              <a:t>Wooden Carvings &amp; Paintings</a:t>
            </a:r>
            <a:r>
              <a:rPr lang="en-IN" dirty="0"/>
              <a:t> – Handmade decorative pieces.</a:t>
            </a:r>
            <a:br>
              <a:rPr lang="en-IN" dirty="0"/>
            </a:br>
            <a:r>
              <a:rPr lang="en-IN" dirty="0"/>
              <a:t>✔ </a:t>
            </a:r>
            <a:r>
              <a:rPr lang="en-IN" b="1" dirty="0"/>
              <a:t>Clay &amp; Terracotta Art</a:t>
            </a:r>
            <a:r>
              <a:rPr lang="en-IN" dirty="0"/>
              <a:t> – Pots, sculptures, and figurines.</a:t>
            </a:r>
            <a:br>
              <a:rPr lang="en-IN" dirty="0"/>
            </a:br>
            <a:r>
              <a:rPr lang="en-IN" dirty="0"/>
              <a:t>✔ </a:t>
            </a:r>
            <a:r>
              <a:rPr lang="en-IN" b="1" dirty="0" err="1"/>
              <a:t>Jewelry</a:t>
            </a:r>
            <a:r>
              <a:rPr lang="en-IN" b="1" dirty="0"/>
              <a:t> &amp; Fabric Handicrafts</a:t>
            </a:r>
            <a:r>
              <a:rPr lang="en-IN" dirty="0"/>
              <a:t> – Traditional handmade accessories and embroidered fabrics.</a:t>
            </a:r>
          </a:p>
          <a:p>
            <a:endParaRPr lang="en-IN" dirty="0"/>
          </a:p>
          <a:p>
            <a:endParaRPr lang="en-IN" dirty="0"/>
          </a:p>
        </p:txBody>
      </p:sp>
      <p:sp>
        <p:nvSpPr>
          <p:cNvPr id="5" name="TextBox 4">
            <a:extLst>
              <a:ext uri="{FF2B5EF4-FFF2-40B4-BE49-F238E27FC236}">
                <a16:creationId xmlns:a16="http://schemas.microsoft.com/office/drawing/2014/main" id="{EBCAF4B4-1550-0D04-BDFF-5584C68BACE1}"/>
              </a:ext>
            </a:extLst>
          </p:cNvPr>
          <p:cNvSpPr txBox="1"/>
          <p:nvPr/>
        </p:nvSpPr>
        <p:spPr>
          <a:xfrm>
            <a:off x="424136" y="1624236"/>
            <a:ext cx="8028384" cy="830997"/>
          </a:xfrm>
          <a:prstGeom prst="rect">
            <a:avLst/>
          </a:prstGeom>
          <a:noFill/>
        </p:spPr>
        <p:txBody>
          <a:bodyPr wrap="square">
            <a:spAutoFit/>
          </a:bodyPr>
          <a:lstStyle/>
          <a:p>
            <a:r>
              <a:rPr lang="en-IN" sz="2400" dirty="0"/>
              <a:t>This category includes entertainment for kids and traditional handmade items.</a:t>
            </a:r>
          </a:p>
        </p:txBody>
      </p:sp>
      <p:pic>
        <p:nvPicPr>
          <p:cNvPr id="7" name="Picture 6">
            <a:extLst>
              <a:ext uri="{FF2B5EF4-FFF2-40B4-BE49-F238E27FC236}">
                <a16:creationId xmlns:a16="http://schemas.microsoft.com/office/drawing/2014/main" id="{886CF8CC-B24D-49B0-5BB9-64B72A77CBD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84800" y="2847246"/>
            <a:ext cx="2659200" cy="1661874"/>
          </a:xfrm>
          <a:prstGeom prst="rect">
            <a:avLst/>
          </a:prstGeom>
        </p:spPr>
      </p:pic>
      <p:pic>
        <p:nvPicPr>
          <p:cNvPr id="9" name="Picture 8">
            <a:extLst>
              <a:ext uri="{FF2B5EF4-FFF2-40B4-BE49-F238E27FC236}">
                <a16:creationId xmlns:a16="http://schemas.microsoft.com/office/drawing/2014/main" id="{F2482AE2-C619-421F-65DD-D5753CBA32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90456" y="4888619"/>
            <a:ext cx="2195736" cy="1463824"/>
          </a:xfrm>
          <a:prstGeom prst="rect">
            <a:avLst/>
          </a:prstGeom>
        </p:spPr>
      </p:pic>
      <p:sp>
        <p:nvSpPr>
          <p:cNvPr id="11" name="TextBox 10">
            <a:extLst>
              <a:ext uri="{FF2B5EF4-FFF2-40B4-BE49-F238E27FC236}">
                <a16:creationId xmlns:a16="http://schemas.microsoft.com/office/drawing/2014/main" id="{96EBDD84-CB37-1724-6D3A-5F169250F291}"/>
              </a:ext>
            </a:extLst>
          </p:cNvPr>
          <p:cNvSpPr txBox="1"/>
          <p:nvPr/>
        </p:nvSpPr>
        <p:spPr>
          <a:xfrm>
            <a:off x="3131840" y="1243564"/>
            <a:ext cx="6384345" cy="369332"/>
          </a:xfrm>
          <a:prstGeom prst="rect">
            <a:avLst/>
          </a:prstGeom>
          <a:noFill/>
        </p:spPr>
        <p:txBody>
          <a:bodyPr wrap="square">
            <a:spAutoFit/>
          </a:bodyPr>
          <a:lstStyle/>
          <a:p>
            <a:r>
              <a:rPr lang="en-US" dirty="0">
                <a:solidFill>
                  <a:srgbClr val="FF0000"/>
                </a:solidFill>
              </a:rPr>
              <a:t>Inspire creativity, encourage learning, and bring joy to Kids</a:t>
            </a:r>
            <a:endParaRPr lang="en-IN" dirty="0">
              <a:solidFill>
                <a:srgbClr val="FF0000"/>
              </a:solidFill>
            </a:endParaRPr>
          </a:p>
        </p:txBody>
      </p:sp>
    </p:spTree>
    <p:extLst>
      <p:ext uri="{BB962C8B-B14F-4D97-AF65-F5344CB8AC3E}">
        <p14:creationId xmlns:p14="http://schemas.microsoft.com/office/powerpoint/2010/main" val="1863393626"/>
      </p:ext>
    </p:extLst>
  </p:cSld>
  <p:clrMapOvr>
    <a:masterClrMapping/>
  </p:clrMapOvr>
  <p:transition spd="med">
    <p:pull/>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1001238"/>
            <a:ext cx="8229600" cy="1190403"/>
          </a:xfrm>
        </p:spPr>
        <p:txBody>
          <a:bodyPr>
            <a:normAutofit fontScale="90000"/>
          </a:bodyPr>
          <a:lstStyle/>
          <a:p>
            <a:pPr algn="ctr"/>
            <a:r>
              <a:rPr lang="en-IN" b="1" dirty="0"/>
              <a:t>Baby Care Items &amp; Apparels</a:t>
            </a:r>
            <a:br>
              <a:rPr lang="en-IN" b="1" dirty="0"/>
            </a:br>
            <a:endParaRPr lang="en-IN" dirty="0"/>
          </a:p>
        </p:txBody>
      </p:sp>
      <p:sp>
        <p:nvSpPr>
          <p:cNvPr id="3" name="Content Placeholder 2"/>
          <p:cNvSpPr>
            <a:spLocks noGrp="1"/>
          </p:cNvSpPr>
          <p:nvPr>
            <p:ph idx="1"/>
          </p:nvPr>
        </p:nvSpPr>
        <p:spPr>
          <a:xfrm>
            <a:off x="0" y="2348880"/>
            <a:ext cx="5904656" cy="4389120"/>
          </a:xfrm>
        </p:spPr>
        <p:txBody>
          <a:bodyPr>
            <a:normAutofit/>
          </a:bodyPr>
          <a:lstStyle/>
          <a:p>
            <a:r>
              <a:rPr lang="en-IN" sz="2400" dirty="0"/>
              <a:t>✔ </a:t>
            </a:r>
            <a:r>
              <a:rPr lang="en-IN" sz="2400" b="1" dirty="0"/>
              <a:t>Diapers &amp; Wipes</a:t>
            </a:r>
            <a:r>
              <a:rPr lang="en-IN" sz="2400" dirty="0"/>
              <a:t> – Disposable and cloth diapers for hygiene.</a:t>
            </a:r>
            <a:br>
              <a:rPr lang="en-IN" sz="2400" dirty="0"/>
            </a:br>
            <a:r>
              <a:rPr lang="en-IN" sz="2400" dirty="0"/>
              <a:t>✔ </a:t>
            </a:r>
            <a:r>
              <a:rPr lang="en-IN" sz="2400" b="1" dirty="0"/>
              <a:t>Baby Skincare &amp; Bathing Products</a:t>
            </a:r>
            <a:r>
              <a:rPr lang="en-IN" sz="2400" dirty="0"/>
              <a:t> – Gentle soaps, lotions, and shampoos.</a:t>
            </a:r>
            <a:br>
              <a:rPr lang="en-IN" sz="2400" dirty="0"/>
            </a:br>
            <a:r>
              <a:rPr lang="en-IN" sz="2400" dirty="0"/>
              <a:t>✔ </a:t>
            </a:r>
            <a:r>
              <a:rPr lang="en-IN" sz="2400" b="1" dirty="0"/>
              <a:t>Baby Feeding Bottles &amp; Accessories</a:t>
            </a:r>
            <a:r>
              <a:rPr lang="en-IN" sz="2400" dirty="0"/>
              <a:t> – BPA-free bottles, sippers, and sterilizers.</a:t>
            </a:r>
            <a:br>
              <a:rPr lang="en-IN" sz="2400" dirty="0"/>
            </a:br>
            <a:r>
              <a:rPr lang="en-IN" sz="2400" dirty="0"/>
              <a:t>✔ </a:t>
            </a:r>
            <a:r>
              <a:rPr lang="en-IN" sz="2400" b="1" dirty="0"/>
              <a:t>Clothing &amp; Footwear</a:t>
            </a:r>
            <a:r>
              <a:rPr lang="en-IN" sz="2400" dirty="0"/>
              <a:t> – Soft cotton onesies, mittens, and shoes.</a:t>
            </a:r>
            <a:br>
              <a:rPr lang="en-IN" sz="2400" dirty="0"/>
            </a:br>
            <a:r>
              <a:rPr lang="en-IN" sz="2400" dirty="0"/>
              <a:t>✔ </a:t>
            </a:r>
            <a:r>
              <a:rPr lang="en-IN" sz="2400" b="1" dirty="0"/>
              <a:t>Baby Bedding &amp; Blankets</a:t>
            </a:r>
            <a:r>
              <a:rPr lang="en-IN" sz="2400" dirty="0"/>
              <a:t> – Soft and </a:t>
            </a:r>
            <a:r>
              <a:rPr lang="en-IN" sz="2400" dirty="0" err="1"/>
              <a:t>cozy</a:t>
            </a:r>
            <a:r>
              <a:rPr lang="en-IN" sz="2400" dirty="0"/>
              <a:t> bedding for restful sleep.</a:t>
            </a:r>
          </a:p>
          <a:p>
            <a:endParaRPr lang="en-IN" dirty="0"/>
          </a:p>
        </p:txBody>
      </p:sp>
      <p:sp>
        <p:nvSpPr>
          <p:cNvPr id="5" name="TextBox 4">
            <a:extLst>
              <a:ext uri="{FF2B5EF4-FFF2-40B4-BE49-F238E27FC236}">
                <a16:creationId xmlns:a16="http://schemas.microsoft.com/office/drawing/2014/main" id="{F1DFC9B3-7FB6-07C5-E8F4-C4820A414A09}"/>
              </a:ext>
            </a:extLst>
          </p:cNvPr>
          <p:cNvSpPr txBox="1"/>
          <p:nvPr/>
        </p:nvSpPr>
        <p:spPr>
          <a:xfrm>
            <a:off x="307940" y="1729977"/>
            <a:ext cx="9376627" cy="461665"/>
          </a:xfrm>
          <a:prstGeom prst="rect">
            <a:avLst/>
          </a:prstGeom>
          <a:noFill/>
        </p:spPr>
        <p:txBody>
          <a:bodyPr wrap="square">
            <a:spAutoFit/>
          </a:bodyPr>
          <a:lstStyle/>
          <a:p>
            <a:pPr marL="0" indent="0">
              <a:buNone/>
            </a:pPr>
            <a:r>
              <a:rPr lang="en-IN" sz="2400" dirty="0"/>
              <a:t>Baby care products ensure the comfort and safety of infants.</a:t>
            </a:r>
          </a:p>
        </p:txBody>
      </p:sp>
      <p:pic>
        <p:nvPicPr>
          <p:cNvPr id="7" name="Picture 6">
            <a:extLst>
              <a:ext uri="{FF2B5EF4-FFF2-40B4-BE49-F238E27FC236}">
                <a16:creationId xmlns:a16="http://schemas.microsoft.com/office/drawing/2014/main" id="{A40D8793-B6F4-3C95-A304-D9A74DADD2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52285" y="3488285"/>
            <a:ext cx="3391715" cy="2368476"/>
          </a:xfrm>
          <a:prstGeom prst="rect">
            <a:avLst/>
          </a:prstGeom>
        </p:spPr>
      </p:pic>
      <p:sp>
        <p:nvSpPr>
          <p:cNvPr id="9" name="TextBox 8">
            <a:extLst>
              <a:ext uri="{FF2B5EF4-FFF2-40B4-BE49-F238E27FC236}">
                <a16:creationId xmlns:a16="http://schemas.microsoft.com/office/drawing/2014/main" id="{A941A71E-528E-1E90-F016-AB67B070698D}"/>
              </a:ext>
            </a:extLst>
          </p:cNvPr>
          <p:cNvSpPr txBox="1"/>
          <p:nvPr/>
        </p:nvSpPr>
        <p:spPr>
          <a:xfrm>
            <a:off x="4293509" y="1409846"/>
            <a:ext cx="4876800" cy="369332"/>
          </a:xfrm>
          <a:prstGeom prst="rect">
            <a:avLst/>
          </a:prstGeom>
          <a:noFill/>
        </p:spPr>
        <p:txBody>
          <a:bodyPr wrap="square">
            <a:spAutoFit/>
          </a:bodyPr>
          <a:lstStyle/>
          <a:p>
            <a:r>
              <a:rPr lang="en-US" dirty="0">
                <a:solidFill>
                  <a:srgbClr val="FF0000"/>
                </a:solidFill>
              </a:rPr>
              <a:t>health, comfort, and well-being of infants</a:t>
            </a:r>
            <a:endParaRPr lang="en-IN" dirty="0">
              <a:solidFill>
                <a:srgbClr val="FF0000"/>
              </a:solidFill>
            </a:endParaRPr>
          </a:p>
        </p:txBody>
      </p:sp>
    </p:spTree>
    <p:extLst>
      <p:ext uri="{BB962C8B-B14F-4D97-AF65-F5344CB8AC3E}">
        <p14:creationId xmlns:p14="http://schemas.microsoft.com/office/powerpoint/2010/main" val="1627448726"/>
      </p:ext>
    </p:extLst>
  </p:cSld>
  <p:clrMapOvr>
    <a:masterClrMapping/>
  </p:clrMapOvr>
  <p:transition spd="med">
    <p:pull/>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11852"/>
            <a:ext cx="8229600" cy="1143000"/>
          </a:xfrm>
        </p:spPr>
        <p:txBody>
          <a:bodyPr>
            <a:normAutofit/>
          </a:bodyPr>
          <a:lstStyle/>
          <a:p>
            <a:pPr algn="ctr"/>
            <a:r>
              <a:rPr lang="en-IN" b="1" dirty="0"/>
              <a:t>Pets &amp; Animal Care Items</a:t>
            </a:r>
            <a:endParaRPr lang="en-IN" dirty="0"/>
          </a:p>
        </p:txBody>
      </p:sp>
      <p:sp>
        <p:nvSpPr>
          <p:cNvPr id="3" name="Content Placeholder 2"/>
          <p:cNvSpPr>
            <a:spLocks noGrp="1"/>
          </p:cNvSpPr>
          <p:nvPr>
            <p:ph idx="1"/>
          </p:nvPr>
        </p:nvSpPr>
        <p:spPr>
          <a:xfrm>
            <a:off x="107504" y="2149763"/>
            <a:ext cx="6707088" cy="4445848"/>
          </a:xfrm>
        </p:spPr>
        <p:txBody>
          <a:bodyPr>
            <a:normAutofit fontScale="70000" lnSpcReduction="20000"/>
          </a:bodyPr>
          <a:lstStyle/>
          <a:p>
            <a:r>
              <a:rPr lang="en-IN" dirty="0"/>
              <a:t>✔ </a:t>
            </a:r>
            <a:r>
              <a:rPr lang="en-IN" b="1" dirty="0"/>
              <a:t>Pet Food &amp; Treats</a:t>
            </a:r>
            <a:r>
              <a:rPr lang="en-IN" dirty="0"/>
              <a:t> – Nutritious food for dogs, cats, birds, and fish.</a:t>
            </a:r>
            <a:br>
              <a:rPr lang="en-IN" dirty="0"/>
            </a:br>
            <a:r>
              <a:rPr lang="en-IN" dirty="0"/>
              <a:t>✔ </a:t>
            </a:r>
            <a:r>
              <a:rPr lang="en-IN" b="1" dirty="0"/>
              <a:t>Grooming Products</a:t>
            </a:r>
            <a:r>
              <a:rPr lang="en-IN" dirty="0"/>
              <a:t> – Shampoos, brushes, and nail clippers for pet hygiene.</a:t>
            </a:r>
            <a:br>
              <a:rPr lang="en-IN" dirty="0"/>
            </a:br>
            <a:r>
              <a:rPr lang="en-IN" dirty="0"/>
              <a:t>✔ </a:t>
            </a:r>
            <a:r>
              <a:rPr lang="en-IN" b="1" dirty="0"/>
              <a:t>Pet Accessories</a:t>
            </a:r>
            <a:r>
              <a:rPr lang="en-IN" dirty="0"/>
              <a:t> – Collars, leashes, cages, and pet beds.</a:t>
            </a:r>
            <a:br>
              <a:rPr lang="en-IN" dirty="0"/>
            </a:br>
            <a:r>
              <a:rPr lang="en-IN" dirty="0"/>
              <a:t>✔ </a:t>
            </a:r>
            <a:r>
              <a:rPr lang="en-IN" b="1" dirty="0"/>
              <a:t>Pet Health Supplements</a:t>
            </a:r>
            <a:r>
              <a:rPr lang="en-IN" dirty="0"/>
              <a:t> – Vitamins, deworming medicines, and flea control products.</a:t>
            </a:r>
            <a:br>
              <a:rPr lang="en-IN" dirty="0"/>
            </a:br>
            <a:r>
              <a:rPr lang="en-IN" dirty="0"/>
              <a:t>✔ </a:t>
            </a:r>
            <a:r>
              <a:rPr lang="en-IN" b="1" dirty="0"/>
              <a:t>Toys &amp; Chewing Bones</a:t>
            </a:r>
            <a:r>
              <a:rPr lang="en-IN" dirty="0"/>
              <a:t> – For mental stimulation and fun.</a:t>
            </a:r>
          </a:p>
          <a:p>
            <a:pPr marL="0" indent="0">
              <a:buNone/>
            </a:pPr>
            <a:endParaRPr lang="en-IN" dirty="0"/>
          </a:p>
          <a:p>
            <a:pPr marL="0" indent="0">
              <a:buNone/>
            </a:pPr>
            <a:r>
              <a:rPr lang="en-IN" b="1" dirty="0"/>
              <a:t>Final Thoughts</a:t>
            </a:r>
          </a:p>
          <a:p>
            <a:r>
              <a:rPr lang="en-IN" dirty="0"/>
              <a:t>✔ </a:t>
            </a:r>
            <a:r>
              <a:rPr lang="en-IN" b="1" dirty="0"/>
              <a:t>For Celebrations → Party Decorations &amp; Gifts</a:t>
            </a:r>
            <a:br>
              <a:rPr lang="en-IN" dirty="0"/>
            </a:br>
            <a:r>
              <a:rPr lang="en-IN" dirty="0"/>
              <a:t>✔ </a:t>
            </a:r>
            <a:r>
              <a:rPr lang="en-IN" b="1" dirty="0"/>
              <a:t>For School &amp; Office → Stationery Supplies</a:t>
            </a:r>
            <a:br>
              <a:rPr lang="en-IN" dirty="0"/>
            </a:br>
            <a:r>
              <a:rPr lang="en-IN" dirty="0"/>
              <a:t>✔ </a:t>
            </a:r>
            <a:r>
              <a:rPr lang="en-IN" b="1" dirty="0"/>
              <a:t>For Hygiene → Tissues &amp; Rolls</a:t>
            </a:r>
            <a:br>
              <a:rPr lang="en-IN" dirty="0"/>
            </a:br>
            <a:r>
              <a:rPr lang="en-IN" dirty="0"/>
              <a:t>✔ </a:t>
            </a:r>
            <a:r>
              <a:rPr lang="en-IN" b="1" dirty="0"/>
              <a:t>For Kids → Toys &amp; Handicrafts</a:t>
            </a:r>
            <a:br>
              <a:rPr lang="en-IN" dirty="0"/>
            </a:br>
            <a:r>
              <a:rPr lang="en-IN" dirty="0"/>
              <a:t>✔ </a:t>
            </a:r>
            <a:r>
              <a:rPr lang="en-IN" b="1" dirty="0"/>
              <a:t>For Babies → Baby Care &amp; Clothing</a:t>
            </a:r>
            <a:br>
              <a:rPr lang="en-IN" dirty="0"/>
            </a:br>
            <a:r>
              <a:rPr lang="en-IN" dirty="0"/>
              <a:t>✔ </a:t>
            </a:r>
            <a:r>
              <a:rPr lang="en-IN" b="1" dirty="0"/>
              <a:t>For Pets → Food, Grooming &amp; Accessories</a:t>
            </a:r>
            <a:endParaRPr lang="en-IN" dirty="0"/>
          </a:p>
          <a:p>
            <a:pPr marL="0" indent="0">
              <a:buNone/>
            </a:pPr>
            <a:endParaRPr lang="en-IN" dirty="0"/>
          </a:p>
          <a:p>
            <a:endParaRPr lang="en-IN" dirty="0"/>
          </a:p>
        </p:txBody>
      </p:sp>
      <p:pic>
        <p:nvPicPr>
          <p:cNvPr id="6" name="Picture 5">
            <a:extLst>
              <a:ext uri="{FF2B5EF4-FFF2-40B4-BE49-F238E27FC236}">
                <a16:creationId xmlns:a16="http://schemas.microsoft.com/office/drawing/2014/main" id="{71F7C7D4-4E3B-63AD-86E3-4A133F9FC92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85300" y="3068960"/>
            <a:ext cx="2387543" cy="3526651"/>
          </a:xfrm>
          <a:prstGeom prst="rect">
            <a:avLst/>
          </a:prstGeom>
        </p:spPr>
      </p:pic>
      <p:pic>
        <p:nvPicPr>
          <p:cNvPr id="7" name="Picture 6">
            <a:extLst>
              <a:ext uri="{FF2B5EF4-FFF2-40B4-BE49-F238E27FC236}">
                <a16:creationId xmlns:a16="http://schemas.microsoft.com/office/drawing/2014/main" id="{4730A605-3677-B7D2-9DD7-A575280354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787" y="7217113"/>
            <a:ext cx="5192987" cy="895973"/>
          </a:xfrm>
          <a:prstGeom prst="rect">
            <a:avLst/>
          </a:prstGeom>
        </p:spPr>
      </p:pic>
      <p:sp>
        <p:nvSpPr>
          <p:cNvPr id="12" name="TextBox 11">
            <a:extLst>
              <a:ext uri="{FF2B5EF4-FFF2-40B4-BE49-F238E27FC236}">
                <a16:creationId xmlns:a16="http://schemas.microsoft.com/office/drawing/2014/main" id="{C39784C1-D610-2C04-43AC-D979A504054C}"/>
              </a:ext>
            </a:extLst>
          </p:cNvPr>
          <p:cNvSpPr txBox="1"/>
          <p:nvPr/>
        </p:nvSpPr>
        <p:spPr>
          <a:xfrm>
            <a:off x="291209" y="1402782"/>
            <a:ext cx="8928992" cy="523220"/>
          </a:xfrm>
          <a:prstGeom prst="rect">
            <a:avLst/>
          </a:prstGeom>
          <a:noFill/>
        </p:spPr>
        <p:txBody>
          <a:bodyPr wrap="square">
            <a:spAutoFit/>
          </a:bodyPr>
          <a:lstStyle/>
          <a:p>
            <a:pPr marL="0" indent="0">
              <a:buNone/>
            </a:pPr>
            <a:r>
              <a:rPr lang="en-IN" sz="2800" dirty="0"/>
              <a:t>Pets need proper care and nutrition for a healthy life.</a:t>
            </a:r>
          </a:p>
        </p:txBody>
      </p:sp>
      <p:sp>
        <p:nvSpPr>
          <p:cNvPr id="14" name="TextBox 13">
            <a:extLst>
              <a:ext uri="{FF2B5EF4-FFF2-40B4-BE49-F238E27FC236}">
                <a16:creationId xmlns:a16="http://schemas.microsoft.com/office/drawing/2014/main" id="{49BF6687-CD61-D783-E500-C023324ECED2}"/>
              </a:ext>
            </a:extLst>
          </p:cNvPr>
          <p:cNvSpPr txBox="1"/>
          <p:nvPr/>
        </p:nvSpPr>
        <p:spPr>
          <a:xfrm>
            <a:off x="5064736" y="1130652"/>
            <a:ext cx="3992759" cy="369332"/>
          </a:xfrm>
          <a:prstGeom prst="rect">
            <a:avLst/>
          </a:prstGeom>
          <a:noFill/>
        </p:spPr>
        <p:txBody>
          <a:bodyPr wrap="square">
            <a:spAutoFit/>
          </a:bodyPr>
          <a:lstStyle/>
          <a:p>
            <a:r>
              <a:rPr lang="en-US" dirty="0">
                <a:solidFill>
                  <a:srgbClr val="FF0000"/>
                </a:solidFill>
              </a:rPr>
              <a:t>Pets are beloved animals that bring joy</a:t>
            </a:r>
            <a:endParaRPr lang="en-IN" dirty="0">
              <a:solidFill>
                <a:srgbClr val="FF0000"/>
              </a:solidFill>
            </a:endParaRPr>
          </a:p>
        </p:txBody>
      </p:sp>
    </p:spTree>
    <p:extLst>
      <p:ext uri="{BB962C8B-B14F-4D97-AF65-F5344CB8AC3E}">
        <p14:creationId xmlns:p14="http://schemas.microsoft.com/office/powerpoint/2010/main" val="3690988207"/>
      </p:ext>
    </p:extLst>
  </p:cSld>
  <p:clrMapOvr>
    <a:masterClrMapping/>
  </p:clrMapOvr>
  <p:transition spd="med">
    <p:pull/>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I LOVE MY INDIA\Downloads\OIP (1).jpeg">
            <a:extLst>
              <a:ext uri="{FF2B5EF4-FFF2-40B4-BE49-F238E27FC236}">
                <a16:creationId xmlns:a16="http://schemas.microsoft.com/office/drawing/2014/main" id="{9A23B7FB-5BAE-89B8-0876-BFE4D512509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04695" y="612294"/>
            <a:ext cx="5634455" cy="37444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D:\logoss\6314585395777617886.jpg">
            <a:extLst>
              <a:ext uri="{FF2B5EF4-FFF2-40B4-BE49-F238E27FC236}">
                <a16:creationId xmlns:a16="http://schemas.microsoft.com/office/drawing/2014/main" id="{3B9565CC-E2B9-4B91-F5FE-F5054DD3760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23" y="80878"/>
            <a:ext cx="1484784" cy="148478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A777467-0FCE-EDAA-7015-59C6E49DF624}"/>
              </a:ext>
            </a:extLst>
          </p:cNvPr>
          <p:cNvSpPr txBox="1"/>
          <p:nvPr/>
        </p:nvSpPr>
        <p:spPr>
          <a:xfrm>
            <a:off x="261565" y="5085184"/>
            <a:ext cx="7488832" cy="1477328"/>
          </a:xfrm>
          <a:prstGeom prst="rect">
            <a:avLst/>
          </a:prstGeom>
          <a:noFill/>
        </p:spPr>
        <p:txBody>
          <a:bodyPr wrap="square">
            <a:spAutoFit/>
          </a:bodyPr>
          <a:lstStyle/>
          <a:p>
            <a:r>
              <a:rPr lang="en-IN" sz="1800" b="1" dirty="0"/>
              <a:t>Ramprasad GVSS.,</a:t>
            </a:r>
            <a:br>
              <a:rPr lang="en-IN" sz="1800" dirty="0"/>
            </a:br>
            <a:r>
              <a:rPr lang="en-IN" sz="1800" dirty="0"/>
              <a:t>Founder &amp; MD.,</a:t>
            </a:r>
            <a:br>
              <a:rPr lang="en-IN" sz="1800" dirty="0"/>
            </a:br>
            <a:r>
              <a:rPr lang="en-IN" sz="1800" dirty="0"/>
              <a:t>📞 +91 7386112277,</a:t>
            </a:r>
            <a:br>
              <a:rPr lang="en-IN" sz="1800" dirty="0"/>
            </a:br>
            <a:r>
              <a:rPr lang="en-IN" sz="1800" dirty="0"/>
              <a:t>✉️ Email: cmd@motherindgroup.com | ramprawsadindia@gmail.com</a:t>
            </a:r>
            <a:br>
              <a:rPr lang="en-IN" sz="1800" dirty="0"/>
            </a:br>
            <a:r>
              <a:rPr lang="en-IN" sz="1800" dirty="0"/>
              <a:t>🌐 Website: </a:t>
            </a:r>
            <a:r>
              <a:rPr lang="en-IN" sz="1800" dirty="0">
                <a:hlinkClick r:id="rId4"/>
              </a:rPr>
              <a:t>www.motherindiagroup.com</a:t>
            </a:r>
            <a:endParaRPr lang="en-IN" dirty="0">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FD70A7D0-EDDF-C4FE-AE0A-80C62B29956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20392" y="83499"/>
            <a:ext cx="1484784" cy="1484784"/>
          </a:xfrm>
          <a:prstGeom prst="rect">
            <a:avLst/>
          </a:prstGeom>
        </p:spPr>
      </p:pic>
    </p:spTree>
    <p:extLst>
      <p:ext uri="{BB962C8B-B14F-4D97-AF65-F5344CB8AC3E}">
        <p14:creationId xmlns:p14="http://schemas.microsoft.com/office/powerpoint/2010/main" val="3979083970"/>
      </p:ext>
    </p:extLst>
  </p:cSld>
  <p:clrMapOvr>
    <a:masterClrMapping/>
  </p:clrMapOvr>
  <p:transition spd="med">
    <p:pull/>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788</TotalTime>
  <Words>9638</Words>
  <Application>Microsoft Office PowerPoint</Application>
  <PresentationFormat>On-screen Show (4:3)</PresentationFormat>
  <Paragraphs>845</Paragraphs>
  <Slides>62</Slides>
  <Notes>1</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62</vt:i4>
      </vt:variant>
    </vt:vector>
  </HeadingPairs>
  <TitlesOfParts>
    <vt:vector size="67" baseType="lpstr">
      <vt:lpstr>Arial</vt:lpstr>
      <vt:lpstr>Calibri</vt:lpstr>
      <vt:lpstr>Constantia</vt:lpstr>
      <vt:lpstr>Wingdings 2</vt:lpstr>
      <vt:lpstr>Flow</vt:lpstr>
      <vt:lpstr>PowerPoint Presentation</vt:lpstr>
      <vt:lpstr>1. Pulses</vt:lpstr>
      <vt:lpstr>2. Grains</vt:lpstr>
      <vt:lpstr>3. Spices</vt:lpstr>
      <vt:lpstr>Health Benefits of Spices: </vt:lpstr>
      <vt:lpstr>4. Spice powders</vt:lpstr>
      <vt:lpstr>PowerPoint Presentation</vt:lpstr>
      <vt:lpstr>Health Benefits of Spice Powders: </vt:lpstr>
      <vt:lpstr>5. Lentils</vt:lpstr>
      <vt:lpstr>PowerPoint Presentation</vt:lpstr>
      <vt:lpstr>6. Condiments</vt:lpstr>
      <vt:lpstr>2. Spice &amp; Herb-Based Condiments: </vt:lpstr>
      <vt:lpstr>PowerPoint Presentation</vt:lpstr>
      <vt:lpstr>7. Oils</vt:lpstr>
      <vt:lpstr>PowerPoint Presentation</vt:lpstr>
      <vt:lpstr>8. Vegetable Ghee</vt:lpstr>
      <vt:lpstr>PowerPoint Presentation</vt:lpstr>
      <vt:lpstr>9. Juices </vt:lpstr>
      <vt:lpstr>PowerPoint Presentation</vt:lpstr>
      <vt:lpstr>10. Soft Drinks </vt:lpstr>
      <vt:lpstr>11. Dairy Products</vt:lpstr>
      <vt:lpstr>PowerPoint Presentation</vt:lpstr>
      <vt:lpstr>12. Powdered Drink Mixes </vt:lpstr>
      <vt:lpstr>PowerPoint Presentation</vt:lpstr>
      <vt:lpstr>13. Dry Legumes </vt:lpstr>
      <vt:lpstr>PowerPoint Presentation</vt:lpstr>
      <vt:lpstr>14. Nuts </vt:lpstr>
      <vt:lpstr>PowerPoint Presentation</vt:lpstr>
      <vt:lpstr>15. Sugar &amp; Jaggery </vt:lpstr>
      <vt:lpstr>2. Jaggery (Gur) </vt:lpstr>
      <vt:lpstr>16. Rice &amp; Basmati Rice </vt:lpstr>
      <vt:lpstr>Uses of Rice: </vt:lpstr>
      <vt:lpstr>2. Basmati Rice </vt:lpstr>
      <vt:lpstr>17. Flours </vt:lpstr>
      <vt:lpstr>Health Benefits of Flours: </vt:lpstr>
      <vt:lpstr>18. Jams &amp; Spreads </vt:lpstr>
      <vt:lpstr>2. Spreads </vt:lpstr>
      <vt:lpstr>19. Pasta &amp; Noodles </vt:lpstr>
      <vt:lpstr>2. Noodles </vt:lpstr>
      <vt:lpstr>20. Sweets </vt:lpstr>
      <vt:lpstr>Dry Sweets </vt:lpstr>
      <vt:lpstr>21. Snacks </vt:lpstr>
      <vt:lpstr>PowerPoint Presentation</vt:lpstr>
      <vt:lpstr>22. Sports, Energy &amp; Protein Drinks </vt:lpstr>
      <vt:lpstr>PowerPoint Presentation</vt:lpstr>
      <vt:lpstr>PowerPoint Presentation</vt:lpstr>
      <vt:lpstr>23.Squashes &amp; Cordials </vt:lpstr>
      <vt:lpstr>24. Packaged Water  </vt:lpstr>
      <vt:lpstr>25. Condiments </vt:lpstr>
      <vt:lpstr>Household Items </vt:lpstr>
      <vt:lpstr>PowerPoint Presentation</vt:lpstr>
      <vt:lpstr>Skin &amp; Health Care </vt:lpstr>
      <vt:lpstr>PowerPoint Presentation</vt:lpstr>
      <vt:lpstr>PowerPoint Presentation</vt:lpstr>
      <vt:lpstr>Cutlery </vt:lpstr>
      <vt:lpstr>PowerPoint Presentation</vt:lpstr>
      <vt:lpstr>Schools &amp; Office Stationery Supplies </vt:lpstr>
      <vt:lpstr>Tissues &amp; Rolls </vt:lpstr>
      <vt:lpstr>Toys &amp; Handicrafts </vt:lpstr>
      <vt:lpstr>Baby Care Items &amp; Apparels </vt:lpstr>
      <vt:lpstr>Pets &amp; Animal Care Items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 LOVE MY INDIA</dc:creator>
  <cp:lastModifiedBy>sushma sandy</cp:lastModifiedBy>
  <cp:revision>756</cp:revision>
  <dcterms:created xsi:type="dcterms:W3CDTF">2025-02-15T09:32:30Z</dcterms:created>
  <dcterms:modified xsi:type="dcterms:W3CDTF">2025-02-17T06:12:25Z</dcterms:modified>
</cp:coreProperties>
</file>